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handoutMasterIdLst>
    <p:handoutMasterId r:id="rId34"/>
  </p:handoutMasterIdLst>
  <p:sldIdLst>
    <p:sldId id="337" r:id="rId2"/>
    <p:sldId id="369" r:id="rId3"/>
    <p:sldId id="336" r:id="rId4"/>
    <p:sldId id="372" r:id="rId5"/>
    <p:sldId id="373" r:id="rId6"/>
    <p:sldId id="374" r:id="rId7"/>
    <p:sldId id="260" r:id="rId8"/>
    <p:sldId id="440" r:id="rId9"/>
    <p:sldId id="418" r:id="rId10"/>
    <p:sldId id="419" r:id="rId11"/>
    <p:sldId id="423" r:id="rId12"/>
    <p:sldId id="382" r:id="rId13"/>
    <p:sldId id="448" r:id="rId14"/>
    <p:sldId id="447" r:id="rId15"/>
    <p:sldId id="383" r:id="rId16"/>
    <p:sldId id="377" r:id="rId17"/>
    <p:sldId id="381" r:id="rId18"/>
    <p:sldId id="384" r:id="rId19"/>
    <p:sldId id="420" r:id="rId20"/>
    <p:sldId id="421" r:id="rId21"/>
    <p:sldId id="439" r:id="rId22"/>
    <p:sldId id="433" r:id="rId23"/>
    <p:sldId id="424" r:id="rId24"/>
    <p:sldId id="427" r:id="rId25"/>
    <p:sldId id="426" r:id="rId26"/>
    <p:sldId id="425" r:id="rId27"/>
    <p:sldId id="370" r:id="rId28"/>
    <p:sldId id="371" r:id="rId29"/>
    <p:sldId id="431" r:id="rId30"/>
    <p:sldId id="432" r:id="rId31"/>
    <p:sldId id="430" r:id="rId32"/>
  </p:sldIdLst>
  <p:sldSz cx="12192000" cy="6858000"/>
  <p:notesSz cx="12192000" cy="6858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54">
          <p15:clr>
            <a:srgbClr val="A4A3A4"/>
          </p15:clr>
        </p15:guide>
        <p15:guide id="2" pos="215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DF4"/>
    <a:srgbClr val="4F81BD"/>
    <a:srgbClr val="00FF3E"/>
    <a:srgbClr val="E67D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56" autoAdjust="0"/>
    <p:restoredTop sz="90336" autoAdjust="0"/>
  </p:normalViewPr>
  <p:slideViewPr>
    <p:cSldViewPr>
      <p:cViewPr varScale="1">
        <p:scale>
          <a:sx n="60" d="100"/>
          <a:sy n="60" d="100"/>
        </p:scale>
        <p:origin x="900" y="28"/>
      </p:cViewPr>
      <p:guideLst>
        <p:guide orient="horz" pos="2954"/>
        <p:guide pos="2150"/>
      </p:guideLst>
    </p:cSldViewPr>
  </p:slideViewPr>
  <p:notesTextViewPr>
    <p:cViewPr>
      <p:scale>
        <a:sx n="100" d="100"/>
        <a:sy n="100" d="100"/>
      </p:scale>
      <p:origin x="0" y="0"/>
    </p:cViewPr>
  </p:notesTextViewPr>
  <p:notesViewPr>
    <p:cSldViewPr>
      <p:cViewPr varScale="1">
        <p:scale>
          <a:sx n="68" d="100"/>
          <a:sy n="68" d="100"/>
        </p:scale>
        <p:origin x="1204" y="4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6905625" y="0"/>
            <a:ext cx="5283200" cy="344488"/>
          </a:xfrm>
          <a:prstGeom prst="rect">
            <a:avLst/>
          </a:prstGeom>
        </p:spPr>
        <p:txBody>
          <a:bodyPr vert="horz" lIns="91440" tIns="45720" rIns="91440" bIns="45720" rtlCol="0"/>
          <a:lstStyle>
            <a:lvl1pPr algn="r">
              <a:defRPr sz="1200"/>
            </a:lvl1pPr>
          </a:lstStyle>
          <a:p>
            <a:fld id="{49D002CE-CF58-4DC0-ADEC-94D9DB542900}" type="datetimeFigureOut">
              <a:rPr lang="zh-CN" altLang="en-US" smtClean="0"/>
              <a:t>2020/7/10</a:t>
            </a:fld>
            <a:endParaRPr lang="zh-CN" altLang="en-US"/>
          </a:p>
        </p:txBody>
      </p:sp>
      <p:sp>
        <p:nvSpPr>
          <p:cNvPr id="4" name="页脚占位符 3"/>
          <p:cNvSpPr>
            <a:spLocks noGrp="1"/>
          </p:cNvSpPr>
          <p:nvPr>
            <p:ph type="ftr" sz="quarter" idx="2"/>
          </p:nvPr>
        </p:nvSpPr>
        <p:spPr>
          <a:xfrm>
            <a:off x="0" y="6513513"/>
            <a:ext cx="5283200" cy="3444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6905625" y="6513513"/>
            <a:ext cx="5283200" cy="344487"/>
          </a:xfrm>
          <a:prstGeom prst="rect">
            <a:avLst/>
          </a:prstGeom>
        </p:spPr>
        <p:txBody>
          <a:bodyPr vert="horz" lIns="91440" tIns="45720" rIns="91440" bIns="45720" rtlCol="0" anchor="b"/>
          <a:lstStyle>
            <a:lvl1pPr algn="r">
              <a:defRPr sz="1200"/>
            </a:lvl1pPr>
          </a:lstStyle>
          <a:p>
            <a:fld id="{197AC849-F0E5-4E49-9594-7B3AA813D874}"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png>
</file>

<file path=ppt/media/image21.jpeg>
</file>

<file path=ppt/media/image22.png>
</file>

<file path=ppt/media/image23.jpeg>
</file>

<file path=ppt/media/image24.png>
</file>

<file path=ppt/media/image25.jpeg>
</file>

<file path=ppt/media/image26.png>
</file>

<file path=ppt/media/image27.png>
</file>

<file path=ppt/media/image28.png>
</file>

<file path=ppt/media/image29.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31A1FB2F-E01E-4DA0-9BA2-3C1A0B58B543}" type="datetimeFigureOut">
              <a:rPr lang="zh-CN" altLang="en-US" smtClean="0"/>
              <a:t>2020/7/10</a:t>
            </a:fld>
            <a:endParaRPr lang="zh-CN" altLang="en-US"/>
          </a:p>
        </p:txBody>
      </p:sp>
      <p:sp>
        <p:nvSpPr>
          <p:cNvPr id="4" name="幻灯片图像占位符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D776403F-C54F-49B5-B406-20A26F72DABF}" type="slidenum">
              <a:rPr lang="zh-CN" altLang="en-US" smtClean="0"/>
              <a:t>‹#›</a:t>
            </a:fld>
            <a:endParaRPr lang="zh-CN" altLang="en-US"/>
          </a:p>
        </p:txBody>
      </p:sp>
    </p:spTree>
    <p:extLst>
      <p:ext uri="{BB962C8B-B14F-4D97-AF65-F5344CB8AC3E}">
        <p14:creationId xmlns:p14="http://schemas.microsoft.com/office/powerpoint/2010/main" val="33225643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打个广告哈，欢迎编程和数学基础较好的同学报上交的王奕森老师，他最近的研究方向是机器学习领域的对抗（</a:t>
            </a:r>
            <a:r>
              <a:rPr lang="en-US" altLang="zh-CN" sz="1200" b="0" i="0" kern="1200" dirty="0">
                <a:solidFill>
                  <a:schemeClr val="tx1"/>
                </a:solidFill>
                <a:effectLst/>
                <a:latin typeface="+mn-lt"/>
                <a:ea typeface="+mn-ea"/>
                <a:cs typeface="+mn-cs"/>
              </a:rPr>
              <a:t>adversarial</a:t>
            </a:r>
            <a:r>
              <a:rPr lang="zh-CN" altLang="en-US" sz="1200" b="0" i="0" kern="1200" dirty="0">
                <a:solidFill>
                  <a:schemeClr val="tx1"/>
                </a:solidFill>
                <a:effectLst/>
                <a:latin typeface="+mn-lt"/>
                <a:ea typeface="+mn-ea"/>
                <a:cs typeface="+mn-cs"/>
              </a:rPr>
              <a:t>）相关；他比较年轻，人挺好，可放实习；感兴趣的同学可以将简历发至他的邮箱：</a:t>
            </a:r>
            <a:r>
              <a:rPr lang="en-US" altLang="zh-CN" sz="1200" b="0" i="0" kern="1200" dirty="0">
                <a:solidFill>
                  <a:schemeClr val="tx1"/>
                </a:solidFill>
                <a:effectLst/>
                <a:latin typeface="+mn-lt"/>
                <a:ea typeface="+mn-ea"/>
                <a:cs typeface="+mn-cs"/>
              </a:rPr>
              <a:t>yisenwang@sjtu.edu.cn</a:t>
            </a: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夸一句，谢一句，讲自己，祝未来，这样的自我介绍，比较适用于人多时候的演讲，可长可短，可以调整顺序。举个例子：</a:t>
            </a:r>
          </a:p>
          <a:p>
            <a:r>
              <a:rPr lang="zh-CN" altLang="en-US" sz="1200" b="1" i="0" kern="1200" dirty="0">
                <a:solidFill>
                  <a:schemeClr val="tx1"/>
                </a:solidFill>
                <a:effectLst/>
                <a:latin typeface="+mn-lt"/>
                <a:ea typeface="+mn-ea"/>
                <a:cs typeface="+mn-cs"/>
              </a:rPr>
              <a:t>夸一句：</a:t>
            </a:r>
            <a:r>
              <a:rPr lang="zh-CN" altLang="en-US" sz="1200" b="0" i="0" kern="1200" dirty="0">
                <a:solidFill>
                  <a:schemeClr val="tx1"/>
                </a:solidFill>
                <a:effectLst/>
                <a:latin typeface="+mn-lt"/>
                <a:ea typeface="+mn-ea"/>
                <a:cs typeface="+mn-cs"/>
              </a:rPr>
              <a:t>积极阳光爱学习的朋友们，大家好！</a:t>
            </a:r>
          </a:p>
          <a:p>
            <a:r>
              <a:rPr lang="zh-CN" altLang="en-US" sz="1200" b="1" i="0" kern="1200" dirty="0">
                <a:solidFill>
                  <a:schemeClr val="tx1"/>
                </a:solidFill>
                <a:effectLst/>
                <a:latin typeface="+mn-lt"/>
                <a:ea typeface="+mn-ea"/>
                <a:cs typeface="+mn-cs"/>
              </a:rPr>
              <a:t>谢一句：</a:t>
            </a:r>
            <a:r>
              <a:rPr lang="zh-CN" altLang="en-US" sz="1200" b="0" i="0" kern="1200" dirty="0">
                <a:solidFill>
                  <a:schemeClr val="tx1"/>
                </a:solidFill>
                <a:effectLst/>
                <a:latin typeface="+mn-lt"/>
                <a:ea typeface="+mn-ea"/>
                <a:cs typeface="+mn-cs"/>
              </a:rPr>
              <a:t>感谢大家来参加口才陪伴营的课程</a:t>
            </a:r>
          </a:p>
          <a:p>
            <a:r>
              <a:rPr lang="zh-CN" altLang="en-US" sz="1200" b="1" i="0" kern="1200" dirty="0">
                <a:solidFill>
                  <a:schemeClr val="tx1"/>
                </a:solidFill>
                <a:effectLst/>
                <a:latin typeface="+mn-lt"/>
                <a:ea typeface="+mn-ea"/>
                <a:cs typeface="+mn-cs"/>
              </a:rPr>
              <a:t>讲自己：</a:t>
            </a:r>
            <a:r>
              <a:rPr lang="zh-CN" altLang="en-US" sz="1200" b="0" i="0" kern="1200" dirty="0">
                <a:solidFill>
                  <a:schemeClr val="tx1"/>
                </a:solidFill>
                <a:effectLst/>
                <a:latin typeface="+mn-lt"/>
                <a:ea typeface="+mn-ea"/>
                <a:cs typeface="+mn-cs"/>
              </a:rPr>
              <a:t>我叫晨子，是一名沟通教练，很高兴认识大家</a:t>
            </a:r>
          </a:p>
          <a:p>
            <a:r>
              <a:rPr lang="zh-CN" altLang="en-US" sz="1200" b="1" i="0" kern="1200" dirty="0">
                <a:solidFill>
                  <a:schemeClr val="tx1"/>
                </a:solidFill>
                <a:effectLst/>
                <a:latin typeface="+mn-lt"/>
                <a:ea typeface="+mn-ea"/>
                <a:cs typeface="+mn-cs"/>
              </a:rPr>
              <a:t>祝未来：</a:t>
            </a:r>
            <a:r>
              <a:rPr lang="zh-CN" altLang="en-US" sz="1200" b="0" i="0" kern="1200" dirty="0">
                <a:solidFill>
                  <a:schemeClr val="tx1"/>
                </a:solidFill>
                <a:effectLst/>
                <a:latin typeface="+mn-lt"/>
                <a:ea typeface="+mn-ea"/>
                <a:cs typeface="+mn-cs"/>
              </a:rPr>
              <a:t>祝我们通过</a:t>
            </a:r>
            <a:r>
              <a:rPr lang="en-US" altLang="zh-CN" sz="1200" b="0" i="0" kern="1200" dirty="0">
                <a:solidFill>
                  <a:schemeClr val="tx1"/>
                </a:solidFill>
                <a:effectLst/>
                <a:latin typeface="+mn-lt"/>
                <a:ea typeface="+mn-ea"/>
                <a:cs typeface="+mn-cs"/>
              </a:rPr>
              <a:t>21</a:t>
            </a:r>
            <a:r>
              <a:rPr lang="zh-CN" altLang="en-US" sz="1200" b="0" i="0" kern="1200" dirty="0">
                <a:solidFill>
                  <a:schemeClr val="tx1"/>
                </a:solidFill>
                <a:effectLst/>
                <a:latin typeface="+mn-lt"/>
                <a:ea typeface="+mn-ea"/>
                <a:cs typeface="+mn-cs"/>
              </a:rPr>
              <a:t>天的学习，每个人都可以拥有好口才，遇见更好的自己！</a:t>
            </a:r>
            <a:endParaRPr lang="en-US" altLang="zh-CN" dirty="0"/>
          </a:p>
          <a:p>
            <a:r>
              <a:rPr lang="zh-CN" altLang="en-US" dirty="0"/>
              <a:t>感谢大家来听我的自我介绍。</a:t>
            </a:r>
            <a:endParaRPr lang="en-US" altLang="zh-CN" dirty="0"/>
          </a:p>
          <a:p>
            <a:endParaRPr lang="en-US" altLang="zh-CN" dirty="0"/>
          </a:p>
          <a:p>
            <a:r>
              <a:rPr lang="zh-CN" altLang="en-US" dirty="0"/>
              <a:t>老师好，</a:t>
            </a:r>
            <a:r>
              <a:rPr lang="zh-CN" altLang="en-US" sz="1200" kern="1200" dirty="0">
                <a:solidFill>
                  <a:schemeClr val="tx1"/>
                </a:solidFill>
                <a:effectLst/>
                <a:latin typeface="+mn-lt"/>
                <a:ea typeface="+mn-ea"/>
                <a:cs typeface="+mn-cs"/>
              </a:rPr>
              <a:t>我是南昌大学软件工程专业 </a:t>
            </a:r>
            <a:r>
              <a:rPr lang="en-US" altLang="zh-CN" sz="1200" kern="1200" dirty="0">
                <a:solidFill>
                  <a:schemeClr val="tx1"/>
                </a:solidFill>
                <a:effectLst/>
                <a:latin typeface="+mn-lt"/>
                <a:ea typeface="+mn-ea"/>
                <a:cs typeface="+mn-cs"/>
              </a:rPr>
              <a:t>2017 </a:t>
            </a:r>
            <a:r>
              <a:rPr lang="zh-CN" altLang="en-US" sz="1200" kern="1200" dirty="0">
                <a:solidFill>
                  <a:schemeClr val="tx1"/>
                </a:solidFill>
                <a:effectLst/>
                <a:latin typeface="+mn-lt"/>
                <a:ea typeface="+mn-ea"/>
                <a:cs typeface="+mn-cs"/>
              </a:rPr>
              <a:t>级本科生阳家勋，很高兴与老师交流来介绍我自己。本科阶段，我担任班级体育委员，前五学期综合素质排名在本专业年级排名为 </a:t>
            </a:r>
            <a:r>
              <a:rPr lang="en-US" altLang="zh-CN" sz="1200" kern="1200" dirty="0">
                <a:solidFill>
                  <a:schemeClr val="tx1"/>
                </a:solidFill>
                <a:effectLst/>
                <a:latin typeface="+mn-lt"/>
                <a:ea typeface="+mn-ea"/>
                <a:cs typeface="+mn-cs"/>
              </a:rPr>
              <a:t>1/440(</a:t>
            </a:r>
            <a:r>
              <a:rPr lang="zh-CN" altLang="en-US" sz="1200" kern="1200" dirty="0">
                <a:solidFill>
                  <a:schemeClr val="tx1"/>
                </a:solidFill>
                <a:effectLst/>
                <a:latin typeface="+mn-lt"/>
                <a:ea typeface="+mn-ea"/>
                <a:cs typeface="+mn-cs"/>
              </a:rPr>
              <a:t>前</a:t>
            </a:r>
            <a:r>
              <a:rPr lang="en-US" altLang="zh-CN" sz="1200" kern="1200" dirty="0">
                <a:solidFill>
                  <a:schemeClr val="tx1"/>
                </a:solidFill>
                <a:effectLst/>
                <a:latin typeface="+mn-lt"/>
                <a:ea typeface="+mn-ea"/>
                <a:cs typeface="+mn-cs"/>
              </a:rPr>
              <a:t>0.2%)</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GPA </a:t>
            </a:r>
            <a:r>
              <a:rPr lang="zh-CN" altLang="en-US" sz="1200" kern="1200" dirty="0">
                <a:solidFill>
                  <a:schemeClr val="tx1"/>
                </a:solidFill>
                <a:effectLst/>
                <a:latin typeface="+mn-lt"/>
                <a:ea typeface="+mn-ea"/>
                <a:cs typeface="+mn-cs"/>
              </a:rPr>
              <a:t>为 </a:t>
            </a:r>
            <a:r>
              <a:rPr lang="en-US" altLang="zh-CN" sz="1200" kern="1200" dirty="0">
                <a:solidFill>
                  <a:schemeClr val="tx1"/>
                </a:solidFill>
                <a:effectLst/>
                <a:latin typeface="+mn-lt"/>
                <a:ea typeface="+mn-ea"/>
                <a:cs typeface="+mn-cs"/>
              </a:rPr>
              <a:t>3.67/4.0</a:t>
            </a:r>
            <a:r>
              <a:rPr lang="zh-CN" altLang="en-US" sz="1200" kern="1200" dirty="0">
                <a:solidFill>
                  <a:schemeClr val="tx1"/>
                </a:solidFill>
                <a:effectLst/>
                <a:latin typeface="+mn-lt"/>
                <a:ea typeface="+mn-ea"/>
                <a:cs typeface="+mn-cs"/>
              </a:rPr>
              <a:t>；大学三年成绩年级排名均为前</a:t>
            </a:r>
            <a:r>
              <a:rPr lang="en-US" altLang="zh-CN" sz="1200" kern="1200" dirty="0">
                <a:solidFill>
                  <a:schemeClr val="tx1"/>
                </a:solidFill>
                <a:effectLst/>
                <a:latin typeface="+mn-lt"/>
                <a:ea typeface="+mn-ea"/>
                <a:cs typeface="+mn-cs"/>
              </a:rPr>
              <a:t>2%</a:t>
            </a:r>
            <a:r>
              <a:rPr lang="zh-CN" altLang="en-US" sz="1200" kern="1200" dirty="0">
                <a:solidFill>
                  <a:schemeClr val="tx1"/>
                </a:solidFill>
                <a:effectLst/>
                <a:latin typeface="+mn-lt"/>
                <a:ea typeface="+mn-ea"/>
                <a:cs typeface="+mn-cs"/>
              </a:rPr>
              <a:t>，连续两年以班级第一的身份获得南昌大学特等奖学金、国家励志奖学金；累计 </a:t>
            </a:r>
            <a:r>
              <a:rPr lang="en-US" altLang="zh-CN" sz="1200" kern="1200" dirty="0">
                <a:solidFill>
                  <a:schemeClr val="tx1"/>
                </a:solidFill>
                <a:effectLst/>
                <a:latin typeface="+mn-lt"/>
                <a:ea typeface="+mn-ea"/>
                <a:cs typeface="+mn-cs"/>
              </a:rPr>
              <a:t>26 </a:t>
            </a:r>
            <a:r>
              <a:rPr lang="zh-CN" altLang="en-US" sz="1200" kern="1200" dirty="0">
                <a:solidFill>
                  <a:schemeClr val="tx1"/>
                </a:solidFill>
                <a:effectLst/>
                <a:latin typeface="+mn-lt"/>
                <a:ea typeface="+mn-ea"/>
                <a:cs typeface="+mn-cs"/>
              </a:rPr>
              <a:t>门课程考核 </a:t>
            </a:r>
            <a:r>
              <a:rPr lang="en-US" altLang="zh-CN" sz="1200" kern="1200" dirty="0">
                <a:solidFill>
                  <a:schemeClr val="tx1"/>
                </a:solidFill>
                <a:effectLst/>
                <a:latin typeface="+mn-lt"/>
                <a:ea typeface="+mn-ea"/>
                <a:cs typeface="+mn-cs"/>
              </a:rPr>
              <a:t>90 </a:t>
            </a:r>
            <a:r>
              <a:rPr lang="zh-CN" altLang="en-US" sz="1200" kern="1200" dirty="0">
                <a:solidFill>
                  <a:schemeClr val="tx1"/>
                </a:solidFill>
                <a:effectLst/>
                <a:latin typeface="+mn-lt"/>
                <a:ea typeface="+mn-ea"/>
                <a:cs typeface="+mn-cs"/>
              </a:rPr>
              <a:t>以上；其中高等数学 </a:t>
            </a:r>
            <a:r>
              <a:rPr lang="en-US" altLang="zh-CN" sz="1200" kern="1200" dirty="0">
                <a:solidFill>
                  <a:schemeClr val="tx1"/>
                </a:solidFill>
                <a:effectLst/>
                <a:latin typeface="+mn-lt"/>
                <a:ea typeface="+mn-ea"/>
                <a:cs typeface="+mn-cs"/>
              </a:rPr>
              <a:t>96 </a:t>
            </a:r>
            <a:r>
              <a:rPr lang="zh-CN" altLang="en-US" sz="1200" kern="1200" dirty="0">
                <a:solidFill>
                  <a:schemeClr val="tx1"/>
                </a:solidFill>
                <a:effectLst/>
                <a:latin typeface="+mn-lt"/>
                <a:ea typeface="+mn-ea"/>
                <a:cs typeface="+mn-cs"/>
              </a:rPr>
              <a:t>分，</a:t>
            </a:r>
            <a:r>
              <a:rPr lang="en-US" altLang="zh-CN" sz="1200" kern="1200" dirty="0">
                <a:solidFill>
                  <a:schemeClr val="tx1"/>
                </a:solidFill>
                <a:effectLst/>
                <a:latin typeface="+mn-lt"/>
                <a:ea typeface="+mn-ea"/>
                <a:cs typeface="+mn-cs"/>
              </a:rPr>
              <a:t>C </a:t>
            </a:r>
            <a:r>
              <a:rPr lang="zh-CN" altLang="en-US" sz="1200" kern="1200" dirty="0">
                <a:solidFill>
                  <a:schemeClr val="tx1"/>
                </a:solidFill>
                <a:effectLst/>
                <a:latin typeface="+mn-lt"/>
                <a:ea typeface="+mn-ea"/>
                <a:cs typeface="+mn-cs"/>
              </a:rPr>
              <a:t>语言程序设计 </a:t>
            </a:r>
            <a:r>
              <a:rPr lang="en-US" altLang="zh-CN" sz="1200" kern="1200" dirty="0">
                <a:solidFill>
                  <a:schemeClr val="tx1"/>
                </a:solidFill>
                <a:effectLst/>
                <a:latin typeface="+mn-lt"/>
                <a:ea typeface="+mn-ea"/>
                <a:cs typeface="+mn-cs"/>
              </a:rPr>
              <a:t>97 </a:t>
            </a:r>
            <a:r>
              <a:rPr lang="zh-CN" altLang="en-US" sz="1200" kern="1200" dirty="0">
                <a:solidFill>
                  <a:schemeClr val="tx1"/>
                </a:solidFill>
                <a:effectLst/>
                <a:latin typeface="+mn-lt"/>
                <a:ea typeface="+mn-ea"/>
                <a:cs typeface="+mn-cs"/>
              </a:rPr>
              <a:t>分；计算机编程类课程均分 </a:t>
            </a:r>
            <a:r>
              <a:rPr lang="en-US" altLang="zh-CN" sz="1200" kern="1200" dirty="0">
                <a:solidFill>
                  <a:schemeClr val="tx1"/>
                </a:solidFill>
                <a:effectLst/>
                <a:latin typeface="+mn-lt"/>
                <a:ea typeface="+mn-ea"/>
                <a:cs typeface="+mn-cs"/>
              </a:rPr>
              <a:t>92 </a:t>
            </a:r>
            <a:r>
              <a:rPr lang="zh-CN" altLang="en-US" sz="1200" kern="1200" dirty="0">
                <a:solidFill>
                  <a:schemeClr val="tx1"/>
                </a:solidFill>
                <a:effectLst/>
                <a:latin typeface="+mn-lt"/>
                <a:ea typeface="+mn-ea"/>
                <a:cs typeface="+mn-cs"/>
              </a:rPr>
              <a:t>分；英语水平良好，英语类课程均分 </a:t>
            </a:r>
            <a:r>
              <a:rPr lang="en-US" altLang="zh-CN" sz="1200" kern="1200" dirty="0">
                <a:solidFill>
                  <a:schemeClr val="tx1"/>
                </a:solidFill>
                <a:effectLst/>
                <a:latin typeface="+mn-lt"/>
                <a:ea typeface="+mn-ea"/>
                <a:cs typeface="+mn-cs"/>
              </a:rPr>
              <a:t>88 </a:t>
            </a:r>
            <a:r>
              <a:rPr lang="zh-CN" altLang="en-US" sz="1200" kern="1200" dirty="0">
                <a:solidFill>
                  <a:schemeClr val="tx1"/>
                </a:solidFill>
                <a:effectLst/>
                <a:latin typeface="+mn-lt"/>
                <a:ea typeface="+mn-ea"/>
                <a:cs typeface="+mn-cs"/>
              </a:rPr>
              <a:t>分，</a:t>
            </a:r>
            <a:r>
              <a:rPr lang="en-US" altLang="zh-CN" sz="1200" kern="1200" dirty="0">
                <a:solidFill>
                  <a:schemeClr val="tx1"/>
                </a:solidFill>
                <a:effectLst/>
                <a:latin typeface="+mn-lt"/>
                <a:ea typeface="+mn-ea"/>
                <a:cs typeface="+mn-cs"/>
              </a:rPr>
              <a:t>CET-6 </a:t>
            </a:r>
            <a:r>
              <a:rPr lang="zh-CN" altLang="en-US" sz="1200" kern="1200" dirty="0">
                <a:solidFill>
                  <a:schemeClr val="tx1"/>
                </a:solidFill>
                <a:effectLst/>
                <a:latin typeface="+mn-lt"/>
                <a:ea typeface="+mn-ea"/>
                <a:cs typeface="+mn-cs"/>
              </a:rPr>
              <a:t>级 </a:t>
            </a:r>
            <a:r>
              <a:rPr lang="en-US" altLang="zh-CN" sz="1200" kern="1200" dirty="0">
                <a:solidFill>
                  <a:schemeClr val="tx1"/>
                </a:solidFill>
                <a:effectLst/>
                <a:latin typeface="+mn-lt"/>
                <a:ea typeface="+mn-ea"/>
                <a:cs typeface="+mn-cs"/>
              </a:rPr>
              <a:t>481 </a:t>
            </a:r>
            <a:r>
              <a:rPr lang="zh-CN" altLang="en-US" sz="1200" kern="1200" dirty="0">
                <a:solidFill>
                  <a:schemeClr val="tx1"/>
                </a:solidFill>
                <a:effectLst/>
                <a:latin typeface="+mn-lt"/>
                <a:ea typeface="+mn-ea"/>
                <a:cs typeface="+mn-cs"/>
              </a:rPr>
              <a:t>分；确定能获得我校的推免资格。在本科阶段，我曾在江西省智慧城市重点实验室参与科研学习，对小目标检测方向做了一定的文献调研和实验验证；使用过 </a:t>
            </a:r>
            <a:r>
              <a:rPr lang="en-US" altLang="zh-CN" sz="1200" kern="1200" dirty="0" err="1">
                <a:solidFill>
                  <a:schemeClr val="tx1"/>
                </a:solidFill>
                <a:effectLst/>
                <a:latin typeface="+mn-lt"/>
                <a:ea typeface="+mn-ea"/>
                <a:cs typeface="+mn-cs"/>
              </a:rPr>
              <a:t>mmdetection</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工具箱， </a:t>
            </a:r>
            <a:r>
              <a:rPr lang="en-US" altLang="zh-CN" sz="1200" kern="1200" dirty="0">
                <a:solidFill>
                  <a:schemeClr val="tx1"/>
                </a:solidFill>
                <a:effectLst/>
                <a:latin typeface="+mn-lt"/>
                <a:ea typeface="+mn-ea"/>
                <a:cs typeface="+mn-cs"/>
              </a:rPr>
              <a:t>follow </a:t>
            </a:r>
            <a:r>
              <a:rPr lang="zh-CN" altLang="en-US" sz="1200" kern="1200" dirty="0">
                <a:solidFill>
                  <a:schemeClr val="tx1"/>
                </a:solidFill>
                <a:effectLst/>
                <a:latin typeface="+mn-lt"/>
                <a:ea typeface="+mn-ea"/>
                <a:cs typeface="+mn-cs"/>
              </a:rPr>
              <a:t>了一些单阶段、双阶段；</a:t>
            </a:r>
            <a:r>
              <a:rPr lang="en-US" altLang="zh-CN" sz="1200" kern="1200" dirty="0">
                <a:solidFill>
                  <a:schemeClr val="tx1"/>
                </a:solidFill>
                <a:effectLst/>
                <a:latin typeface="+mn-lt"/>
                <a:ea typeface="+mn-ea"/>
                <a:cs typeface="+mn-cs"/>
              </a:rPr>
              <a:t>anchor based</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anchor free </a:t>
            </a:r>
            <a:r>
              <a:rPr lang="zh-CN" altLang="en-US" sz="1200" kern="1200" dirty="0">
                <a:solidFill>
                  <a:schemeClr val="tx1"/>
                </a:solidFill>
                <a:effectLst/>
                <a:latin typeface="+mn-lt"/>
                <a:ea typeface="+mn-ea"/>
                <a:cs typeface="+mn-cs"/>
              </a:rPr>
              <a:t>模型。</a:t>
            </a:r>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1. </a:t>
            </a:r>
            <a:r>
              <a:rPr lang="zh-CN" altLang="en-US" sz="1200" kern="1200" dirty="0">
                <a:solidFill>
                  <a:schemeClr val="tx1"/>
                </a:solidFill>
                <a:effectLst/>
                <a:latin typeface="+mn-lt"/>
                <a:ea typeface="+mn-ea"/>
                <a:cs typeface="+mn-cs"/>
              </a:rPr>
              <a:t>学习能力方面，我在编程类课程优势较为突出，编程类课程均分</a:t>
            </a:r>
            <a:r>
              <a:rPr lang="en-US" altLang="zh-CN" sz="1200" kern="1200" dirty="0">
                <a:solidFill>
                  <a:schemeClr val="tx1"/>
                </a:solidFill>
                <a:effectLst/>
                <a:latin typeface="+mn-lt"/>
                <a:ea typeface="+mn-ea"/>
                <a:cs typeface="+mn-cs"/>
              </a:rPr>
              <a:t>92</a:t>
            </a:r>
            <a:r>
              <a:rPr lang="zh-CN" altLang="en-US" sz="1200" kern="1200" dirty="0">
                <a:solidFill>
                  <a:schemeClr val="tx1"/>
                </a:solidFill>
                <a:effectLst/>
                <a:latin typeface="+mn-lt"/>
                <a:ea typeface="+mn-ea"/>
                <a:cs typeface="+mn-cs"/>
              </a:rPr>
              <a:t>分；在</a:t>
            </a:r>
            <a:r>
              <a:rPr lang="en-US" altLang="zh-CN" sz="1200" kern="1200" dirty="0" err="1">
                <a:solidFill>
                  <a:schemeClr val="tx1"/>
                </a:solidFill>
                <a:effectLst/>
                <a:latin typeface="+mn-lt"/>
                <a:ea typeface="+mn-ea"/>
                <a:cs typeface="+mn-cs"/>
              </a:rPr>
              <a:t>leetcode</a:t>
            </a:r>
            <a:r>
              <a:rPr lang="zh-CN" altLang="en-US" sz="1200" kern="1200" dirty="0">
                <a:solidFill>
                  <a:schemeClr val="tx1"/>
                </a:solidFill>
                <a:effectLst/>
                <a:latin typeface="+mn-lt"/>
                <a:ea typeface="+mn-ea"/>
                <a:cs typeface="+mn-cs"/>
              </a:rPr>
              <a:t>和</a:t>
            </a:r>
            <a:r>
              <a:rPr lang="en-US" altLang="zh-CN" sz="1200" kern="1200" dirty="0" err="1">
                <a:solidFill>
                  <a:schemeClr val="tx1"/>
                </a:solidFill>
                <a:effectLst/>
                <a:latin typeface="+mn-lt"/>
                <a:ea typeface="+mn-ea"/>
                <a:cs typeface="+mn-cs"/>
              </a:rPr>
              <a:t>poj</a:t>
            </a:r>
            <a:r>
              <a:rPr lang="zh-CN" altLang="en-US" sz="1200" kern="1200" dirty="0">
                <a:solidFill>
                  <a:schemeClr val="tx1"/>
                </a:solidFill>
                <a:effectLst/>
                <a:latin typeface="+mn-lt"/>
                <a:ea typeface="+mn-ea"/>
                <a:cs typeface="+mn-cs"/>
              </a:rPr>
              <a:t>中刷题超过</a:t>
            </a:r>
            <a:r>
              <a:rPr lang="en-US" altLang="zh-CN" sz="1200" kern="1200" dirty="0">
                <a:solidFill>
                  <a:schemeClr val="tx1"/>
                </a:solidFill>
                <a:effectLst/>
                <a:latin typeface="+mn-lt"/>
                <a:ea typeface="+mn-ea"/>
                <a:cs typeface="+mn-cs"/>
              </a:rPr>
              <a:t>500</a:t>
            </a:r>
            <a:r>
              <a:rPr lang="zh-CN" altLang="en-US" sz="1200" kern="1200" dirty="0">
                <a:solidFill>
                  <a:schemeClr val="tx1"/>
                </a:solidFill>
                <a:effectLst/>
                <a:latin typeface="+mn-lt"/>
                <a:ea typeface="+mn-ea"/>
                <a:cs typeface="+mn-cs"/>
              </a:rPr>
              <a:t>道，常写博客，程序设计与能力较好。</a:t>
            </a:r>
          </a:p>
          <a:p>
            <a:r>
              <a:rPr lang="en-US" altLang="zh-CN" sz="1200" kern="1200" dirty="0">
                <a:solidFill>
                  <a:schemeClr val="tx1"/>
                </a:solidFill>
                <a:effectLst/>
                <a:latin typeface="+mn-lt"/>
                <a:ea typeface="+mn-ea"/>
                <a:cs typeface="+mn-cs"/>
              </a:rPr>
              <a:t>2.</a:t>
            </a:r>
            <a:r>
              <a:rPr lang="zh-CN" altLang="en-US" sz="1200" kern="1200" dirty="0">
                <a:solidFill>
                  <a:schemeClr val="tx1"/>
                </a:solidFill>
                <a:effectLst/>
                <a:latin typeface="+mn-lt"/>
                <a:ea typeface="+mn-ea"/>
                <a:cs typeface="+mn-cs"/>
              </a:rPr>
              <a:t> 我所取得的科研成果有：我以第二作者</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导师第一</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的身份在</a:t>
            </a:r>
            <a:r>
              <a:rPr lang="en-US" altLang="zh-CN" sz="1200" kern="1200" dirty="0">
                <a:solidFill>
                  <a:schemeClr val="tx1"/>
                </a:solidFill>
                <a:effectLst/>
                <a:latin typeface="+mn-lt"/>
                <a:ea typeface="+mn-ea"/>
                <a:cs typeface="+mn-cs"/>
              </a:rPr>
              <a:t>IEEE Systems Journal</a:t>
            </a:r>
            <a:r>
              <a:rPr lang="zh-CN" altLang="en-US" sz="1200" kern="1200" dirty="0">
                <a:solidFill>
                  <a:schemeClr val="tx1"/>
                </a:solidFill>
                <a:effectLst/>
                <a:latin typeface="+mn-lt"/>
                <a:ea typeface="+mn-ea"/>
                <a:cs typeface="+mn-cs"/>
              </a:rPr>
              <a:t>投稿一篇国际期刊</a:t>
            </a:r>
            <a:r>
              <a:rPr lang="en-US" altLang="zh-CN" sz="1200" kern="1200" dirty="0">
                <a:solidFill>
                  <a:schemeClr val="tx1"/>
                </a:solidFill>
                <a:effectLst/>
                <a:latin typeface="+mn-lt"/>
                <a:ea typeface="+mn-ea"/>
                <a:cs typeface="+mn-cs"/>
              </a:rPr>
              <a:t>《A novel WSNs based on energy welfare function》 </a:t>
            </a:r>
            <a:r>
              <a:rPr lang="zh-CN" altLang="en-US" sz="1200" kern="1200" dirty="0">
                <a:solidFill>
                  <a:schemeClr val="tx1"/>
                </a:solidFill>
                <a:effectLst/>
                <a:latin typeface="+mn-lt"/>
                <a:ea typeface="+mn-ea"/>
                <a:cs typeface="+mn-cs"/>
              </a:rPr>
              <a:t>；结题国家级大学生创新创业训练项目</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基于人工智能的弱听聋哑儿童言语康复训练平台</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；申请国家专利</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采用音节多维分析的聋哑儿童吐字发音质量评估方法</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与软件著作权</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弱听聋哑儿童言语康复训练系统</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a:t>
            </a:r>
          </a:p>
          <a:p>
            <a:r>
              <a:rPr lang="zh-CN" altLang="en-US" sz="1200" kern="1200" dirty="0">
                <a:solidFill>
                  <a:schemeClr val="tx1"/>
                </a:solidFill>
                <a:effectLst/>
                <a:latin typeface="+mn-lt"/>
                <a:ea typeface="+mn-ea"/>
                <a:cs typeface="+mn-cs"/>
              </a:rPr>
              <a:t>本科期间，主要有两项科研项目经历，一项是 </a:t>
            </a:r>
            <a:r>
              <a:rPr lang="en-US" altLang="zh-CN" sz="1200" kern="1200" dirty="0" err="1">
                <a:solidFill>
                  <a:schemeClr val="tx1"/>
                </a:solidFill>
                <a:effectLst/>
                <a:latin typeface="+mn-lt"/>
                <a:ea typeface="+mn-ea"/>
                <a:cs typeface="+mn-cs"/>
              </a:rPr>
              <a:t>AnchorFitted</a:t>
            </a:r>
            <a:r>
              <a:rPr lang="zh-CN" altLang="en-US" sz="1200" kern="1200" dirty="0">
                <a:solidFill>
                  <a:schemeClr val="tx1"/>
                </a:solidFill>
                <a:effectLst/>
                <a:latin typeface="+mn-lt"/>
                <a:ea typeface="+mn-ea"/>
                <a:cs typeface="+mn-cs"/>
              </a:rPr>
              <a:t>：反馈驱动目标检测</a:t>
            </a:r>
            <a:r>
              <a:rPr lang="en-US" altLang="zh-CN" sz="1200" kern="1200" dirty="0">
                <a:solidFill>
                  <a:schemeClr val="tx1"/>
                </a:solidFill>
                <a:effectLst/>
                <a:latin typeface="+mn-lt"/>
                <a:ea typeface="+mn-ea"/>
                <a:cs typeface="+mn-cs"/>
              </a:rPr>
              <a:t>anchor</a:t>
            </a:r>
            <a:r>
              <a:rPr lang="zh-CN" altLang="en-US" sz="1200" kern="1200" dirty="0">
                <a:solidFill>
                  <a:schemeClr val="tx1"/>
                </a:solidFill>
                <a:effectLst/>
                <a:latin typeface="+mn-lt"/>
                <a:ea typeface="+mn-ea"/>
                <a:cs typeface="+mn-cs"/>
              </a:rPr>
              <a:t>仲裁者课题。此仲裁模型首先通过充分利用小目标与锚框的规模损耗作为反馈信息来指导是否对锚框进行修正，通过动态调整不恰当的锚框的大小，提供了更多优良的锚框；同时，重叠度分组平衡采样策略使分类器将获得不同规模的均 衡训练样本，提高了小物体的检测准确率。 </a:t>
            </a:r>
          </a:p>
          <a:p>
            <a:r>
              <a:rPr lang="zh-CN" altLang="en-US" sz="1200" kern="1200" dirty="0">
                <a:solidFill>
                  <a:schemeClr val="tx1"/>
                </a:solidFill>
                <a:effectLst/>
                <a:latin typeface="+mn-lt"/>
                <a:ea typeface="+mn-ea"/>
                <a:cs typeface="+mn-cs"/>
              </a:rPr>
              <a:t>另一项是</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弱听聋哑儿童语音康复训练平台</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项目，旨在帮助弱听聋哑儿童进行言语康复训练。该模型可计算得出被测词语与模仿词语的声母、韵母和声调的相似度评分及多维度累计记分。</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未来：我想从事机器学习、数据科学与计算机视觉方面的工作；能沉得下心与导师努力做科研， 希望能发表真正有价值的文章！</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性格：我在面对困难问题时，抗压和学习能力值得相信。</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展望：</a:t>
            </a:r>
            <a:r>
              <a:rPr lang="en-US" altLang="zh-CN" sz="1200" kern="1200" dirty="0">
                <a:solidFill>
                  <a:schemeClr val="tx1"/>
                </a:solidFill>
                <a:effectLst/>
                <a:latin typeface="+mn-lt"/>
                <a:ea typeface="+mn-ea"/>
                <a:cs typeface="+mn-cs"/>
              </a:rPr>
              <a:t>PKU </a:t>
            </a:r>
            <a:r>
              <a:rPr lang="zh-CN" altLang="en-US" sz="1200" kern="1200" dirty="0">
                <a:solidFill>
                  <a:schemeClr val="tx1"/>
                </a:solidFill>
                <a:effectLst/>
                <a:latin typeface="+mn-lt"/>
                <a:ea typeface="+mn-ea"/>
                <a:cs typeface="+mn-cs"/>
              </a:rPr>
              <a:t>前沿交叉学科研究院是我最理想的深造地！希望在研究生期间，遇到一个更好的自己，能得到老师的指导，学到更多的东西，让我的研究生生涯因为我的努力争取而不产生遗憾！如果我能在硕士阶段的科研成果显著，我将继续深造投身学术界！</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非常感谢老师来听我的自我介绍。</a:t>
            </a:r>
            <a:endParaRPr lang="zh-CN" altLang="en-US" dirty="0"/>
          </a:p>
        </p:txBody>
      </p:sp>
      <p:sp>
        <p:nvSpPr>
          <p:cNvPr id="4" name="灯片编号占位符 3"/>
          <p:cNvSpPr>
            <a:spLocks noGrp="1"/>
          </p:cNvSpPr>
          <p:nvPr>
            <p:ph type="sldNum" sz="quarter" idx="5"/>
          </p:nvPr>
        </p:nvSpPr>
        <p:spPr/>
        <p:txBody>
          <a:bodyPr/>
          <a:lstStyle/>
          <a:p>
            <a:fld id="{D776403F-C54F-49B5-B406-20A26F72DABF}" type="slidenum">
              <a:rPr lang="zh-CN" altLang="en-US" smtClean="0"/>
              <a:t>2</a:t>
            </a:fld>
            <a:endParaRPr lang="zh-CN" altLang="en-US"/>
          </a:p>
        </p:txBody>
      </p:sp>
    </p:spTree>
    <p:extLst>
      <p:ext uri="{BB962C8B-B14F-4D97-AF65-F5344CB8AC3E}">
        <p14:creationId xmlns:p14="http://schemas.microsoft.com/office/powerpoint/2010/main" val="4199252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00B050"/>
                </a:solidFill>
                <a:cs typeface="Arial" panose="020B0604020202020204"/>
              </a:rPr>
              <a:t>two stage</a:t>
            </a:r>
            <a:r>
              <a:rPr lang="zh-CN" altLang="en-US" dirty="0">
                <a:solidFill>
                  <a:srgbClr val="00B050"/>
                </a:solidFill>
                <a:cs typeface="Arial" panose="020B0604020202020204"/>
              </a:rPr>
              <a:t>算法需要先生成</a:t>
            </a:r>
            <a:r>
              <a:rPr lang="en-US" altLang="zh-CN" dirty="0">
                <a:solidFill>
                  <a:srgbClr val="00B050"/>
                </a:solidFill>
                <a:cs typeface="Arial" panose="020B0604020202020204"/>
              </a:rPr>
              <a:t>proposal</a:t>
            </a:r>
            <a:r>
              <a:rPr lang="zh-CN" altLang="en-US" dirty="0">
                <a:solidFill>
                  <a:srgbClr val="00B050"/>
                </a:solidFill>
                <a:cs typeface="Arial" panose="020B0604020202020204"/>
              </a:rPr>
              <a:t>，再进行分类和回归</a:t>
            </a:r>
            <a:br>
              <a:rPr lang="en-US" altLang="zh-CN" spc="-5" dirty="0">
                <a:solidFill>
                  <a:srgbClr val="00B0F0"/>
                </a:solidFill>
                <a:cs typeface="Arial" panose="020B0604020202020204"/>
              </a:rPr>
            </a:br>
            <a:r>
              <a:rPr lang="zh-CN" altLang="en-US" spc="-5" dirty="0">
                <a:solidFill>
                  <a:srgbClr val="00B0F0"/>
                </a:solidFill>
                <a:cs typeface="Arial" panose="020B0604020202020204"/>
              </a:rPr>
              <a:t>直接在网络中提取特征来预测物体分类和位置。</a:t>
            </a:r>
            <a:endParaRPr lang="zh-CN" altLang="en-US" dirty="0"/>
          </a:p>
        </p:txBody>
      </p:sp>
      <p:sp>
        <p:nvSpPr>
          <p:cNvPr id="4" name="灯片编号占位符 3"/>
          <p:cNvSpPr>
            <a:spLocks noGrp="1"/>
          </p:cNvSpPr>
          <p:nvPr>
            <p:ph type="sldNum" sz="quarter" idx="5"/>
          </p:nvPr>
        </p:nvSpPr>
        <p:spPr/>
        <p:txBody>
          <a:bodyPr/>
          <a:lstStyle/>
          <a:p>
            <a:fld id="{D776403F-C54F-49B5-B406-20A26F72DABF}" type="slidenum">
              <a:rPr lang="zh-CN" altLang="en-US" smtClean="0"/>
              <a:t>7</a:t>
            </a:fld>
            <a:endParaRPr lang="zh-CN" altLang="en-US"/>
          </a:p>
        </p:txBody>
      </p:sp>
    </p:spTree>
    <p:extLst>
      <p:ext uri="{BB962C8B-B14F-4D97-AF65-F5344CB8AC3E}">
        <p14:creationId xmlns:p14="http://schemas.microsoft.com/office/powerpoint/2010/main" val="4144063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4</a:t>
            </a:r>
            <a:r>
              <a:rPr lang="zh-CN" altLang="en-US" dirty="0"/>
              <a:t>个点</a:t>
            </a:r>
          </a:p>
        </p:txBody>
      </p:sp>
      <p:sp>
        <p:nvSpPr>
          <p:cNvPr id="4" name="灯片编号占位符 3"/>
          <p:cNvSpPr>
            <a:spLocks noGrp="1"/>
          </p:cNvSpPr>
          <p:nvPr>
            <p:ph type="sldNum" sz="quarter" idx="5"/>
          </p:nvPr>
        </p:nvSpPr>
        <p:spPr/>
        <p:txBody>
          <a:bodyPr/>
          <a:lstStyle/>
          <a:p>
            <a:fld id="{D776403F-C54F-49B5-B406-20A26F72DABF}" type="slidenum">
              <a:rPr lang="zh-CN" altLang="en-US" smtClean="0"/>
              <a:t>22</a:t>
            </a:fld>
            <a:endParaRPr lang="zh-CN" altLang="en-US"/>
          </a:p>
        </p:txBody>
      </p:sp>
    </p:spTree>
    <p:extLst>
      <p:ext uri="{BB962C8B-B14F-4D97-AF65-F5344CB8AC3E}">
        <p14:creationId xmlns:p14="http://schemas.microsoft.com/office/powerpoint/2010/main" val="3323132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76403F-C54F-49B5-B406-20A26F72DABF}" type="slidenum">
              <a:rPr lang="zh-CN" altLang="en-US" smtClean="0"/>
              <a:t>26</a:t>
            </a:fld>
            <a:endParaRPr lang="zh-CN" altLang="en-US"/>
          </a:p>
        </p:txBody>
      </p:sp>
    </p:spTree>
    <p:extLst>
      <p:ext uri="{BB962C8B-B14F-4D97-AF65-F5344CB8AC3E}">
        <p14:creationId xmlns:p14="http://schemas.microsoft.com/office/powerpoint/2010/main" val="35928013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a:p>
            <a:endParaRPr lang="en-US" altLang="zh-CN" dirty="0"/>
          </a:p>
          <a:p>
            <a:endParaRPr lang="en-US" altLang="zh-CN" dirty="0"/>
          </a:p>
          <a:p>
            <a:endParaRPr lang="en-US" altLang="zh-CN" dirty="0"/>
          </a:p>
          <a:p>
            <a:endParaRPr lang="en-US" altLang="zh-CN" dirty="0"/>
          </a:p>
          <a:p>
            <a:r>
              <a:rPr lang="zh-CN" altLang="en-US" dirty="0"/>
              <a:t>舅舅与华为那边有合作；我想在某地开展出自己的一份事业</a:t>
            </a:r>
          </a:p>
        </p:txBody>
      </p:sp>
      <p:sp>
        <p:nvSpPr>
          <p:cNvPr id="4" name="灯片编号占位符 3"/>
          <p:cNvSpPr>
            <a:spLocks noGrp="1"/>
          </p:cNvSpPr>
          <p:nvPr>
            <p:ph type="sldNum" sz="quarter" idx="5"/>
          </p:nvPr>
        </p:nvSpPr>
        <p:spPr/>
        <p:txBody>
          <a:bodyPr/>
          <a:lstStyle/>
          <a:p>
            <a:fld id="{D776403F-C54F-49B5-B406-20A26F72DABF}" type="slidenum">
              <a:rPr lang="zh-CN" altLang="en-US" smtClean="0"/>
              <a:t>30</a:t>
            </a:fld>
            <a:endParaRPr lang="zh-CN" altLang="en-US"/>
          </a:p>
        </p:txBody>
      </p:sp>
    </p:spTree>
    <p:extLst>
      <p:ext uri="{BB962C8B-B14F-4D97-AF65-F5344CB8AC3E}">
        <p14:creationId xmlns:p14="http://schemas.microsoft.com/office/powerpoint/2010/main" val="2445830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26740" y="2286000"/>
            <a:ext cx="7007860" cy="885443"/>
          </a:xfrm>
          <a:prstGeom prst="rect">
            <a:avLst/>
          </a:prstGeom>
        </p:spPr>
        <p:txBody>
          <a:bodyPr wrap="square" lIns="0" tIns="0" rIns="0" bIns="0">
            <a:spAutoFit/>
          </a:bodyPr>
          <a:lstStyle>
            <a:lvl1pPr>
              <a:defRPr sz="5400" b="0" i="0" u="none" kern="0">
                <a:solidFill>
                  <a:schemeClr val="tx1"/>
                </a:solidFill>
                <a:latin typeface="Arial" panose="020B0604020202020204"/>
                <a:ea typeface="+mj-ea"/>
                <a:cs typeface="Arial" panose="020B0604020202020204"/>
              </a:defRPr>
            </a:lvl1pPr>
          </a:lstStyle>
          <a:p>
            <a:endParaRPr dirty="0"/>
          </a:p>
        </p:txBody>
      </p:sp>
      <p:sp>
        <p:nvSpPr>
          <p:cNvPr id="3" name="Holder 3"/>
          <p:cNvSpPr>
            <a:spLocks noGrp="1"/>
          </p:cNvSpPr>
          <p:nvPr>
            <p:ph type="subTitle" idx="4"/>
          </p:nvPr>
        </p:nvSpPr>
        <p:spPr>
          <a:xfrm>
            <a:off x="4038600" y="4343400"/>
            <a:ext cx="3901440" cy="453797"/>
          </a:xfrm>
          <a:prstGeom prst="rect">
            <a:avLst/>
          </a:prstGeom>
        </p:spPr>
        <p:txBody>
          <a:bodyPr wrap="square" lIns="0" tIns="0" rIns="0" bIns="0">
            <a:spAutoFit/>
          </a:bodyPr>
          <a:lstStyle>
            <a:lvl1pPr>
              <a:defRPr sz="2800" kern="1200" dirty="0">
                <a:solidFill>
                  <a:schemeClr val="tx1"/>
                </a:solidFill>
                <a:latin typeface="Arial" panose="020B0604020202020204"/>
                <a:ea typeface="+mn-ea"/>
                <a:cs typeface="Arial" panose="020B0604020202020204"/>
              </a:defRPr>
            </a:lvl1pPr>
          </a:lstStyle>
          <a:p>
            <a:endParaRPr dirty="0"/>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lang="zh-CN" altLang="en-US" sz="3200" b="0" dirty="0">
                <a:solidFill>
                  <a:srgbClr val="000000"/>
                </a:solidFill>
                <a:effectLst/>
                <a:latin typeface="Consolas" panose="020B0609020204030204" pitchFamily="49" charset="0"/>
              </a:rPr>
              <a:t>我的观点</a:t>
            </a:r>
          </a:p>
        </p:txBody>
      </p:sp>
    </p:spTree>
    <p:extLst>
      <p:ext uri="{BB962C8B-B14F-4D97-AF65-F5344CB8AC3E}">
        <p14:creationId xmlns:p14="http://schemas.microsoft.com/office/powerpoint/2010/main" val="4136256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127393"/>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7BCFABA2-1EBE-40B4-BCAC-7A6DDEE96C8C}"/>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548895"/>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956438"/>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359174"/>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7BCFABA2-1EBE-40B4-BCAC-7A6DDEE96C8C}"/>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245216"/>
            <a:ext cx="9753600" cy="400477"/>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139057"/>
            <a:ext cx="9753600" cy="408276"/>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9" name="文本占位符 7">
            <a:extLst>
              <a:ext uri="{FF2B5EF4-FFF2-40B4-BE49-F238E27FC236}">
                <a16:creationId xmlns:a16="http://schemas.microsoft.com/office/drawing/2014/main" id="{F9444B6D-6D7E-42B6-B3A7-8E5998F3AE0D}"/>
              </a:ext>
            </a:extLst>
          </p:cNvPr>
          <p:cNvSpPr>
            <a:spLocks noGrp="1"/>
          </p:cNvSpPr>
          <p:nvPr>
            <p:ph type="body" sz="quarter" idx="18"/>
          </p:nvPr>
        </p:nvSpPr>
        <p:spPr>
          <a:xfrm>
            <a:off x="1066800" y="5040697"/>
            <a:ext cx="9753600" cy="345986"/>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extLst>
      <p:ext uri="{BB962C8B-B14F-4D97-AF65-F5344CB8AC3E}">
        <p14:creationId xmlns:p14="http://schemas.microsoft.com/office/powerpoint/2010/main" val="20246597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6" name="Holder 2">
            <a:extLst>
              <a:ext uri="{FF2B5EF4-FFF2-40B4-BE49-F238E27FC236}">
                <a16:creationId xmlns:a16="http://schemas.microsoft.com/office/drawing/2014/main" id="{9D5900F5-A6E6-46C8-8AED-528376186E87}"/>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9" name="文本占位符 7">
            <a:extLst>
              <a:ext uri="{FF2B5EF4-FFF2-40B4-BE49-F238E27FC236}">
                <a16:creationId xmlns:a16="http://schemas.microsoft.com/office/drawing/2014/main" id="{F1DB6F74-7004-42C3-81B8-B80CD1253E36}"/>
              </a:ext>
            </a:extLst>
          </p:cNvPr>
          <p:cNvSpPr>
            <a:spLocks noGrp="1"/>
          </p:cNvSpPr>
          <p:nvPr>
            <p:ph type="body" sz="quarter" idx="17"/>
          </p:nvPr>
        </p:nvSpPr>
        <p:spPr>
          <a:xfrm>
            <a:off x="519588" y="5160351"/>
            <a:ext cx="5444808" cy="49212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0" name="文本占位符 7">
            <a:extLst>
              <a:ext uri="{FF2B5EF4-FFF2-40B4-BE49-F238E27FC236}">
                <a16:creationId xmlns:a16="http://schemas.microsoft.com/office/drawing/2014/main" id="{50A688EC-BBB1-47FF-B86E-84787C5A5B06}"/>
              </a:ext>
            </a:extLst>
          </p:cNvPr>
          <p:cNvSpPr>
            <a:spLocks noGrp="1"/>
          </p:cNvSpPr>
          <p:nvPr>
            <p:ph type="body" sz="quarter" idx="18"/>
          </p:nvPr>
        </p:nvSpPr>
        <p:spPr>
          <a:xfrm>
            <a:off x="6096000" y="5160351"/>
            <a:ext cx="6096000" cy="49212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6" name="Holder 2">
            <a:extLst>
              <a:ext uri="{FF2B5EF4-FFF2-40B4-BE49-F238E27FC236}">
                <a16:creationId xmlns:a16="http://schemas.microsoft.com/office/drawing/2014/main" id="{9D5900F5-A6E6-46C8-8AED-528376186E87}"/>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9" name="文本占位符 7">
            <a:extLst>
              <a:ext uri="{FF2B5EF4-FFF2-40B4-BE49-F238E27FC236}">
                <a16:creationId xmlns:a16="http://schemas.microsoft.com/office/drawing/2014/main" id="{F1DB6F74-7004-42C3-81B8-B80CD1253E36}"/>
              </a:ext>
            </a:extLst>
          </p:cNvPr>
          <p:cNvSpPr>
            <a:spLocks noGrp="1"/>
          </p:cNvSpPr>
          <p:nvPr>
            <p:ph type="body" sz="quarter" idx="17"/>
          </p:nvPr>
        </p:nvSpPr>
        <p:spPr>
          <a:xfrm>
            <a:off x="519588" y="5160351"/>
            <a:ext cx="5444808" cy="49212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0" name="文本占位符 7">
            <a:extLst>
              <a:ext uri="{FF2B5EF4-FFF2-40B4-BE49-F238E27FC236}">
                <a16:creationId xmlns:a16="http://schemas.microsoft.com/office/drawing/2014/main" id="{50A688EC-BBB1-47FF-B86E-84787C5A5B06}"/>
              </a:ext>
            </a:extLst>
          </p:cNvPr>
          <p:cNvSpPr>
            <a:spLocks noGrp="1"/>
          </p:cNvSpPr>
          <p:nvPr>
            <p:ph type="body" sz="quarter" idx="18"/>
          </p:nvPr>
        </p:nvSpPr>
        <p:spPr>
          <a:xfrm>
            <a:off x="6096000" y="5160351"/>
            <a:ext cx="6096000" cy="49212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1" name="文本占位符 7">
            <a:extLst>
              <a:ext uri="{FF2B5EF4-FFF2-40B4-BE49-F238E27FC236}">
                <a16:creationId xmlns:a16="http://schemas.microsoft.com/office/drawing/2014/main" id="{D213AA3A-D226-4DEC-B8F8-D03C6354ABC2}"/>
              </a:ext>
            </a:extLst>
          </p:cNvPr>
          <p:cNvSpPr>
            <a:spLocks noGrp="1"/>
          </p:cNvSpPr>
          <p:nvPr>
            <p:ph type="body" sz="quarter" idx="19"/>
          </p:nvPr>
        </p:nvSpPr>
        <p:spPr>
          <a:xfrm>
            <a:off x="519588" y="5805281"/>
            <a:ext cx="5444808" cy="49212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文本占位符 7">
            <a:extLst>
              <a:ext uri="{FF2B5EF4-FFF2-40B4-BE49-F238E27FC236}">
                <a16:creationId xmlns:a16="http://schemas.microsoft.com/office/drawing/2014/main" id="{89684A70-4C22-4F0E-A02E-433E82BF505B}"/>
              </a:ext>
            </a:extLst>
          </p:cNvPr>
          <p:cNvSpPr>
            <a:spLocks noGrp="1"/>
          </p:cNvSpPr>
          <p:nvPr>
            <p:ph type="body" sz="quarter" idx="20"/>
          </p:nvPr>
        </p:nvSpPr>
        <p:spPr>
          <a:xfrm>
            <a:off x="6096000" y="5805281"/>
            <a:ext cx="6096000" cy="49212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extLst>
      <p:ext uri="{BB962C8B-B14F-4D97-AF65-F5344CB8AC3E}">
        <p14:creationId xmlns:p14="http://schemas.microsoft.com/office/powerpoint/2010/main" val="3872079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 name="内容占位符 2">
            <a:extLst>
              <a:ext uri="{FF2B5EF4-FFF2-40B4-BE49-F238E27FC236}">
                <a16:creationId xmlns:a16="http://schemas.microsoft.com/office/drawing/2014/main" id="{A48A8284-4A92-4084-9895-6B7BB58AE8F1}"/>
              </a:ext>
            </a:extLst>
          </p:cNvPr>
          <p:cNvSpPr>
            <a:spLocks noGrp="1"/>
          </p:cNvSpPr>
          <p:nvPr>
            <p:ph sz="quarter" idx="10"/>
          </p:nvPr>
        </p:nvSpPr>
        <p:spPr>
          <a:xfrm>
            <a:off x="3151538" y="3152001"/>
            <a:ext cx="5562600" cy="553998"/>
          </a:xfrm>
          <a:prstGeom prst="rect">
            <a:avLst/>
          </a:prstGeom>
        </p:spPr>
        <p:txBody>
          <a:bodyPr/>
          <a:lstStyle>
            <a:lvl1pPr marL="571500" indent="-571500">
              <a:buFont typeface="Arial" panose="020B0604020202020204" pitchFamily="34" charset="0"/>
              <a:buChar char="•"/>
              <a:defRPr sz="3600"/>
            </a:lvl1pPr>
          </a:lstStyle>
          <a:p>
            <a:pPr lvl="0"/>
            <a:endParaRPr lang="zh-CN" altLang="en-US" dirty="0"/>
          </a:p>
        </p:txBody>
      </p:sp>
    </p:spTree>
    <p:extLst>
      <p:ext uri="{BB962C8B-B14F-4D97-AF65-F5344CB8AC3E}">
        <p14:creationId xmlns:p14="http://schemas.microsoft.com/office/powerpoint/2010/main" val="2189684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a:solidFill>
                  <a:schemeClr val="tx1"/>
                </a:solidFill>
                <a:latin typeface="微软雅黑" panose="020B0503020204020204" charset="-122"/>
                <a:ea typeface="+mj-ea"/>
                <a:cs typeface="Arial" panose="020B0604020202020204"/>
              </a:rPr>
              <a:t>Chapter</a:t>
            </a:r>
            <a:endParaRPr lang="zh-CN" altLang="en-US" sz="3200" b="0" i="0" u="none" dirty="0">
              <a:solidFill>
                <a:schemeClr val="tx1"/>
              </a:solidFill>
              <a:latin typeface="微软雅黑" panose="020B0503020204020204" charset="-122"/>
              <a:ea typeface="+mj-ea"/>
              <a:cs typeface="Arial" panose="020B0604020202020204"/>
            </a:endParaRPr>
          </a:p>
        </p:txBody>
      </p:sp>
      <p:sp>
        <p:nvSpPr>
          <p:cNvPr id="7" name="文本框 6">
            <a:extLst>
              <a:ext uri="{FF2B5EF4-FFF2-40B4-BE49-F238E27FC236}">
                <a16:creationId xmlns:a16="http://schemas.microsoft.com/office/drawing/2014/main" id="{FEB2E7C2-BD9E-438C-BD0E-7BAF7D0A7532}"/>
              </a:ext>
            </a:extLst>
          </p:cNvPr>
          <p:cNvSpPr txBox="1"/>
          <p:nvPr userDrawn="1"/>
        </p:nvSpPr>
        <p:spPr>
          <a:xfrm>
            <a:off x="4343400" y="3105834"/>
            <a:ext cx="4733198" cy="646331"/>
          </a:xfrm>
          <a:prstGeom prst="rect">
            <a:avLst/>
          </a:prstGeom>
          <a:noFill/>
        </p:spPr>
        <p:txBody>
          <a:bodyPr wrap="square" rtlCol="0">
            <a:spAutoFit/>
          </a:bodyPr>
          <a:lstStyle/>
          <a:p>
            <a:pPr marL="571500" marR="0" lvl="0" indent="-5715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兴趣爱好</a:t>
            </a:r>
            <a:endParaRPr lang="en-US" altLang="zh-CN" sz="3600" b="0" i="0" kern="1200" dirty="0">
              <a:solidFill>
                <a:schemeClr val="tx1"/>
              </a:solidFill>
              <a:latin typeface="+mn-lt"/>
              <a:ea typeface="+mn-ea"/>
              <a:cs typeface="Arial" panose="020B0604020202020204"/>
            </a:endParaRPr>
          </a:p>
        </p:txBody>
      </p:sp>
    </p:spTree>
    <p:extLst>
      <p:ext uri="{BB962C8B-B14F-4D97-AF65-F5344CB8AC3E}">
        <p14:creationId xmlns:p14="http://schemas.microsoft.com/office/powerpoint/2010/main" val="36858935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3" name="文本框 32">
            <a:extLst>
              <a:ext uri="{FF2B5EF4-FFF2-40B4-BE49-F238E27FC236}">
                <a16:creationId xmlns:a16="http://schemas.microsoft.com/office/drawing/2014/main" id="{3AB76C00-ECE3-4DBC-BC2C-D6E762AB400C}"/>
              </a:ext>
            </a:extLst>
          </p:cNvPr>
          <p:cNvSpPr txBox="1"/>
          <p:nvPr userDrawn="1"/>
        </p:nvSpPr>
        <p:spPr>
          <a:xfrm>
            <a:off x="4572000" y="3105834"/>
            <a:ext cx="4733198" cy="646331"/>
          </a:xfrm>
          <a:prstGeom prst="rect">
            <a:avLst/>
          </a:prstGeom>
          <a:noFill/>
        </p:spPr>
        <p:txBody>
          <a:bodyPr wrap="square" rtlCol="0">
            <a:spAutoFit/>
          </a:bodyPr>
          <a:lstStyle/>
          <a:p>
            <a:pPr marL="571500" marR="0" lvl="0" indent="-5715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学习成绩</a:t>
            </a:r>
            <a:endParaRPr lang="en-US" altLang="zh-CN" sz="3600" b="0" i="0" kern="1200" dirty="0">
              <a:solidFill>
                <a:schemeClr val="tx1"/>
              </a:solidFill>
              <a:latin typeface="+mn-lt"/>
              <a:ea typeface="+mn-ea"/>
              <a:cs typeface="Arial" panose="020B0604020202020204"/>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Tree>
    <p:extLst>
      <p:ext uri="{BB962C8B-B14F-4D97-AF65-F5344CB8AC3E}">
        <p14:creationId xmlns:p14="http://schemas.microsoft.com/office/powerpoint/2010/main" val="2353761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045042" y="3021132"/>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科研经历与兴趣</a:t>
            </a:r>
            <a:endParaRPr lang="en-US" altLang="zh-CN" sz="3600" b="0" i="0" kern="1200" dirty="0">
              <a:solidFill>
                <a:schemeClr val="tx1"/>
              </a:solidFill>
              <a:latin typeface="+mn-lt"/>
              <a:ea typeface="+mn-ea"/>
              <a:cs typeface="Arial" panose="020B0604020202020204"/>
            </a:endParaRPr>
          </a:p>
        </p:txBody>
      </p:sp>
    </p:spTree>
    <p:extLst>
      <p:ext uri="{BB962C8B-B14F-4D97-AF65-F5344CB8AC3E}">
        <p14:creationId xmlns:p14="http://schemas.microsoft.com/office/powerpoint/2010/main" val="23132901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343400" y="3021132"/>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文章获奖竞赛</a:t>
            </a:r>
            <a:endParaRPr lang="en-US" altLang="zh-CN" sz="3600" b="0" i="0" kern="1200" dirty="0">
              <a:solidFill>
                <a:schemeClr val="tx1"/>
              </a:solidFill>
              <a:latin typeface="+mn-lt"/>
              <a:ea typeface="+mn-ea"/>
              <a:cs typeface="Arial" panose="020B0604020202020204"/>
            </a:endParaRPr>
          </a:p>
        </p:txBody>
      </p:sp>
    </p:spTree>
    <p:extLst>
      <p:ext uri="{BB962C8B-B14F-4D97-AF65-F5344CB8AC3E}">
        <p14:creationId xmlns:p14="http://schemas.microsoft.com/office/powerpoint/2010/main" val="4236347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3" name="文本框 32">
            <a:extLst>
              <a:ext uri="{FF2B5EF4-FFF2-40B4-BE49-F238E27FC236}">
                <a16:creationId xmlns:a16="http://schemas.microsoft.com/office/drawing/2014/main" id="{3AB76C00-ECE3-4DBC-BC2C-D6E762AB400C}"/>
              </a:ext>
            </a:extLst>
          </p:cNvPr>
          <p:cNvSpPr txBox="1"/>
          <p:nvPr userDrawn="1"/>
        </p:nvSpPr>
        <p:spPr>
          <a:xfrm>
            <a:off x="4495800" y="1953508"/>
            <a:ext cx="4733198" cy="4433073"/>
          </a:xfrm>
          <a:prstGeom prst="rect">
            <a:avLst/>
          </a:prstGeom>
          <a:noFill/>
        </p:spPr>
        <p:txBody>
          <a:bodyPr wrap="square" rtlCol="0">
            <a:spAutoFit/>
          </a:bodyPr>
          <a:lstStyle/>
          <a:p>
            <a:pPr marL="571500" marR="0" lvl="0" indent="-571500" defTabSz="91440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noProof="0" dirty="0">
                <a:solidFill>
                  <a:schemeClr val="tx1"/>
                </a:solidFill>
                <a:latin typeface="Arial" panose="020B0604020202020204"/>
                <a:ea typeface="+mn-ea"/>
                <a:cs typeface="Arial" panose="020B0604020202020204"/>
              </a:rPr>
              <a:t>学习成绩</a:t>
            </a:r>
            <a:endParaRPr lang="en-US" altLang="zh-CN" sz="3200" b="0" i="0" noProof="0" dirty="0">
              <a:solidFill>
                <a:schemeClr val="tx1"/>
              </a:solidFill>
              <a:latin typeface="Arial" panose="020B0604020202020204"/>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kern="1200" dirty="0">
                <a:solidFill>
                  <a:schemeClr val="tx1"/>
                </a:solidFill>
                <a:latin typeface="+mn-lt"/>
                <a:ea typeface="+mn-ea"/>
                <a:cs typeface="Arial" panose="020B0604020202020204"/>
              </a:rPr>
              <a:t>科研经历与兴趣</a:t>
            </a:r>
            <a:endParaRPr lang="en-US" altLang="zh-CN" sz="3200" b="0" i="0" kern="1200" dirty="0">
              <a:solidFill>
                <a:schemeClr val="tx1"/>
              </a:solidFill>
              <a:latin typeface="+mn-lt"/>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kern="1200" dirty="0">
                <a:solidFill>
                  <a:schemeClr val="tx1"/>
                </a:solidFill>
                <a:latin typeface="+mn-lt"/>
                <a:ea typeface="+mn-ea"/>
                <a:cs typeface="Arial" panose="020B0604020202020204"/>
              </a:rPr>
              <a:t>竞赛获奖</a:t>
            </a:r>
            <a:endParaRPr lang="en-US" altLang="zh-CN" sz="3200" b="0" i="0" kern="1200" dirty="0">
              <a:solidFill>
                <a:schemeClr val="tx1"/>
              </a:solidFill>
              <a:latin typeface="+mn-lt"/>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noProof="0" dirty="0">
                <a:solidFill>
                  <a:schemeClr val="tx1"/>
                </a:solidFill>
                <a:latin typeface="+mn-lt"/>
                <a:ea typeface="+mn-ea"/>
                <a:cs typeface="Arial" panose="020B0604020202020204"/>
              </a:rPr>
              <a:t>兴趣爱好</a:t>
            </a:r>
            <a:endParaRPr lang="en-US" altLang="zh-CN" sz="3200" b="0" i="0" kern="1200" dirty="0">
              <a:solidFill>
                <a:schemeClr val="tx1"/>
              </a:solidFill>
              <a:latin typeface="+mn-lt"/>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kern="1200" dirty="0">
                <a:solidFill>
                  <a:schemeClr val="tx1"/>
                </a:solidFill>
                <a:latin typeface="+mn-lt"/>
                <a:ea typeface="+mn-ea"/>
                <a:cs typeface="Arial" panose="020B0604020202020204"/>
              </a:rPr>
              <a:t>未来工作计划</a:t>
            </a:r>
          </a:p>
          <a:p>
            <a:pPr>
              <a:lnSpc>
                <a:spcPct val="150000"/>
              </a:lnSpc>
            </a:pPr>
            <a:endParaRPr lang="zh-CN" altLang="en-US" sz="3200" dirty="0"/>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dirty="0">
                <a:solidFill>
                  <a:schemeClr val="tx1"/>
                </a:solidFill>
                <a:latin typeface="微软雅黑" panose="020B0503020204020204" charset="-122"/>
                <a:ea typeface="+mj-ea"/>
                <a:cs typeface="Arial" panose="020B0604020202020204"/>
              </a:rPr>
              <a:t>Outline</a:t>
            </a:r>
            <a:endParaRPr lang="zh-CN" altLang="en-US" sz="3200" b="0" i="0" u="none" dirty="0">
              <a:solidFill>
                <a:schemeClr val="tx1"/>
              </a:solidFill>
              <a:latin typeface="微软雅黑" panose="020B0503020204020204" charset="-122"/>
              <a:ea typeface="+mj-ea"/>
              <a:cs typeface="Arial" panose="020B0604020202020204"/>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419600" y="3021132"/>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其他优势</a:t>
            </a:r>
          </a:p>
        </p:txBody>
      </p:sp>
    </p:spTree>
    <p:extLst>
      <p:ext uri="{BB962C8B-B14F-4D97-AF65-F5344CB8AC3E}">
        <p14:creationId xmlns:p14="http://schemas.microsoft.com/office/powerpoint/2010/main" val="11710526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045042" y="3124200"/>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未来工作计划</a:t>
            </a:r>
          </a:p>
        </p:txBody>
      </p:sp>
    </p:spTree>
    <p:extLst>
      <p:ext uri="{BB962C8B-B14F-4D97-AF65-F5344CB8AC3E}">
        <p14:creationId xmlns:p14="http://schemas.microsoft.com/office/powerpoint/2010/main" val="26721643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5FDDCF89-BBB1-4921-A8B2-79E9608C452B}"/>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extLst>
      <p:ext uri="{BB962C8B-B14F-4D97-AF65-F5344CB8AC3E}">
        <p14:creationId xmlns:p14="http://schemas.microsoft.com/office/powerpoint/2010/main" val="38581767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cSld name="8_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3" name="Holder 3"/>
          <p:cNvSpPr>
            <a:spLocks noGrp="1"/>
          </p:cNvSpPr>
          <p:nvPr>
            <p:ph type="body" idx="1"/>
          </p:nvPr>
        </p:nvSpPr>
        <p:spPr/>
        <p:txBody>
          <a:bodyPr lIns="0" tIns="0" rIns="0" bIns="0"/>
          <a:lstStyle>
            <a:lvl1pPr>
              <a:defRPr sz="2800" b="0" i="0">
                <a:solidFill>
                  <a:schemeClr val="tx1"/>
                </a:solidFill>
                <a:latin typeface="Arial" panose="020B0604020202020204"/>
                <a:cs typeface="Arial" panose="020B0604020202020204"/>
              </a:defRPr>
            </a:lvl1pPr>
          </a:lstStyle>
          <a:p>
            <a:endParaRPr dirty="0"/>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extLst>
      <p:ext uri="{BB962C8B-B14F-4D97-AF65-F5344CB8AC3E}">
        <p14:creationId xmlns:p14="http://schemas.microsoft.com/office/powerpoint/2010/main" val="39526239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5FDDCF89-BBB1-4921-A8B2-79E9608C452B}"/>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占位符 7">
            <a:extLst>
              <a:ext uri="{FF2B5EF4-FFF2-40B4-BE49-F238E27FC236}">
                <a16:creationId xmlns:a16="http://schemas.microsoft.com/office/drawing/2014/main" id="{07271ABA-0814-44B1-A692-771BF7815C94}"/>
              </a:ext>
            </a:extLst>
          </p:cNvPr>
          <p:cNvSpPr>
            <a:spLocks noGrp="1"/>
          </p:cNvSpPr>
          <p:nvPr>
            <p:ph type="body" sz="quarter" idx="17"/>
          </p:nvPr>
        </p:nvSpPr>
        <p:spPr>
          <a:xfrm>
            <a:off x="1066800" y="4223064"/>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5" name="文本框 4">
            <a:extLst>
              <a:ext uri="{FF2B5EF4-FFF2-40B4-BE49-F238E27FC236}">
                <a16:creationId xmlns:a16="http://schemas.microsoft.com/office/drawing/2014/main" id="{3CB9C72C-67DD-406C-AE12-F300C780E139}"/>
              </a:ext>
            </a:extLst>
          </p:cNvPr>
          <p:cNvSpPr txBox="1"/>
          <p:nvPr userDrawn="1"/>
        </p:nvSpPr>
        <p:spPr>
          <a:xfrm>
            <a:off x="990600" y="1169760"/>
            <a:ext cx="3735371" cy="584775"/>
          </a:xfrm>
          <a:prstGeom prst="rect">
            <a:avLst/>
          </a:prstGeom>
          <a:noFill/>
        </p:spPr>
        <p:txBody>
          <a:bodyPr wrap="square" rtlCol="0">
            <a:spAutoFit/>
          </a:bodyPr>
          <a:lstStyle/>
          <a:p>
            <a:r>
              <a:rPr kumimoji="0" lang="zh-CN" altLang="en-US" sz="3200" b="0" i="0" u="none" strike="noStrike" kern="0" cap="none" spc="0" normalizeH="0" baseline="0" noProof="0" dirty="0">
                <a:ln>
                  <a:noFill/>
                </a:ln>
                <a:solidFill>
                  <a:prstClr val="black"/>
                </a:solidFill>
                <a:effectLst/>
                <a:uLnTx/>
                <a:uFillTx/>
                <a:latin typeface="微软雅黑" panose="020B0503020204020204" charset="-122"/>
                <a:ea typeface="+mn-ea"/>
              </a:rPr>
              <a:t>传统方法的不足</a:t>
            </a:r>
            <a:endParaRPr lang="zh-CN" altLang="en-US" dirty="0"/>
          </a:p>
        </p:txBody>
      </p:sp>
    </p:spTree>
    <p:extLst>
      <p:ext uri="{BB962C8B-B14F-4D97-AF65-F5344CB8AC3E}">
        <p14:creationId xmlns:p14="http://schemas.microsoft.com/office/powerpoint/2010/main" val="1279397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kumimoji="0" lang="en-US" altLang="zh-CN" sz="3200" b="0" i="0" u="none" strike="noStrike" kern="0" cap="none" spc="0" normalizeH="0" baseline="0" dirty="0">
                <a:ln>
                  <a:noFill/>
                </a:ln>
                <a:solidFill>
                  <a:prstClr val="black"/>
                </a:solidFill>
                <a:effectLst/>
                <a:uLnTx/>
                <a:uFillTx/>
                <a:latin typeface="微软雅黑" panose="020B0503020204020204" charset="-122"/>
                <a:ea typeface="+mn-ea"/>
                <a:cs typeface="+mn-cs"/>
              </a:rPr>
              <a:t>Motivation</a:t>
            </a:r>
            <a:endParaRPr kumimoji="0" lang="zh-CN" altLang="en-US" sz="3200" b="0" i="0" u="none" strike="noStrike" kern="0" cap="none" spc="0" normalizeH="0" baseline="0" dirty="0">
              <a:ln>
                <a:noFill/>
              </a:ln>
              <a:solidFill>
                <a:prstClr val="black"/>
              </a:solidFill>
              <a:effectLst/>
              <a:uLnTx/>
              <a:uFillTx/>
              <a:latin typeface="微软雅黑" panose="020B0503020204020204" charset="-122"/>
              <a:ea typeface="+mn-ea"/>
              <a:cs typeface="+mn-cs"/>
            </a:endParaRPr>
          </a:p>
        </p:txBody>
      </p:sp>
    </p:spTree>
    <p:extLst>
      <p:ext uri="{BB962C8B-B14F-4D97-AF65-F5344CB8AC3E}">
        <p14:creationId xmlns:p14="http://schemas.microsoft.com/office/powerpoint/2010/main" val="12126539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9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127393"/>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548895"/>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956438"/>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5" name="文本框 4">
            <a:extLst>
              <a:ext uri="{FF2B5EF4-FFF2-40B4-BE49-F238E27FC236}">
                <a16:creationId xmlns:a16="http://schemas.microsoft.com/office/drawing/2014/main" id="{2CB477FD-BD71-4560-B797-DF1923A11E31}"/>
              </a:ext>
            </a:extLst>
          </p:cNvPr>
          <p:cNvSpPr txBox="1"/>
          <p:nvPr userDrawn="1"/>
        </p:nvSpPr>
        <p:spPr>
          <a:xfrm>
            <a:off x="990600" y="1143000"/>
            <a:ext cx="2514600" cy="584775"/>
          </a:xfrm>
          <a:prstGeom prst="rect">
            <a:avLst/>
          </a:prstGeom>
          <a:noFill/>
        </p:spPr>
        <p:txBody>
          <a:bodyPr wrap="square" rtlCol="0">
            <a:spAutoFit/>
          </a:bodyPr>
          <a:lstStyle/>
          <a:p>
            <a:r>
              <a:rPr lang="zh-CN" altLang="en-US" sz="3200" b="0" i="0" u="none" dirty="0">
                <a:solidFill>
                  <a:schemeClr val="tx1"/>
                </a:solidFill>
                <a:latin typeface="微软雅黑" panose="020B0503020204020204" charset="-122"/>
                <a:ea typeface="+mj-ea"/>
              </a:rPr>
              <a:t>主要框架</a:t>
            </a:r>
          </a:p>
        </p:txBody>
      </p:sp>
    </p:spTree>
    <p:extLst>
      <p:ext uri="{BB962C8B-B14F-4D97-AF65-F5344CB8AC3E}">
        <p14:creationId xmlns:p14="http://schemas.microsoft.com/office/powerpoint/2010/main" val="1872441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0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127393"/>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548895"/>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956438"/>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5" name="文本框 4">
            <a:extLst>
              <a:ext uri="{FF2B5EF4-FFF2-40B4-BE49-F238E27FC236}">
                <a16:creationId xmlns:a16="http://schemas.microsoft.com/office/drawing/2014/main" id="{2CB477FD-BD71-4560-B797-DF1923A11E31}"/>
              </a:ext>
            </a:extLst>
          </p:cNvPr>
          <p:cNvSpPr txBox="1"/>
          <p:nvPr userDrawn="1"/>
        </p:nvSpPr>
        <p:spPr>
          <a:xfrm>
            <a:off x="990600" y="1143000"/>
            <a:ext cx="2514600" cy="584775"/>
          </a:xfrm>
          <a:prstGeom prst="rect">
            <a:avLst/>
          </a:prstGeom>
          <a:noFill/>
        </p:spPr>
        <p:txBody>
          <a:bodyPr wrap="square" rtlCol="0">
            <a:spAutoFit/>
          </a:bodyPr>
          <a:lstStyle/>
          <a:p>
            <a:r>
              <a:rPr lang="zh-CN" altLang="en-US" sz="3200" b="0" i="0" u="none" dirty="0">
                <a:solidFill>
                  <a:schemeClr val="tx1"/>
                </a:solidFill>
                <a:latin typeface="微软雅黑" panose="020B0503020204020204" charset="-122"/>
                <a:ea typeface="+mj-ea"/>
              </a:rPr>
              <a:t>实验</a:t>
            </a:r>
          </a:p>
        </p:txBody>
      </p:sp>
    </p:spTree>
    <p:extLst>
      <p:ext uri="{BB962C8B-B14F-4D97-AF65-F5344CB8AC3E}">
        <p14:creationId xmlns:p14="http://schemas.microsoft.com/office/powerpoint/2010/main" val="1267225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lang="zh-CN" altLang="en-US" sz="3200" b="0" dirty="0">
                <a:solidFill>
                  <a:srgbClr val="000000"/>
                </a:solidFill>
                <a:effectLst/>
                <a:latin typeface="Consolas" panose="020B0609020204030204" pitchFamily="49" charset="0"/>
              </a:rPr>
              <a:t>启发性或普适性</a:t>
            </a:r>
          </a:p>
        </p:txBody>
      </p:sp>
    </p:spTree>
    <p:extLst>
      <p:ext uri="{BB962C8B-B14F-4D97-AF65-F5344CB8AC3E}">
        <p14:creationId xmlns:p14="http://schemas.microsoft.com/office/powerpoint/2010/main" val="3009731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lang="zh-CN" altLang="en-US" sz="3200" b="0" dirty="0">
                <a:solidFill>
                  <a:srgbClr val="000000"/>
                </a:solidFill>
                <a:effectLst/>
                <a:latin typeface="Consolas" panose="020B0609020204030204" pitchFamily="49" charset="0"/>
              </a:rPr>
              <a:t>总结</a:t>
            </a:r>
          </a:p>
        </p:txBody>
      </p:sp>
    </p:spTree>
    <p:extLst>
      <p:ext uri="{BB962C8B-B14F-4D97-AF65-F5344CB8AC3E}">
        <p14:creationId xmlns:p14="http://schemas.microsoft.com/office/powerpoint/2010/main" val="27363046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userDrawn="1"/>
        </p:nvSpPr>
        <p:spPr>
          <a:xfrm>
            <a:off x="0" y="999744"/>
            <a:ext cx="11280648" cy="15239"/>
          </a:xfrm>
          <a:prstGeom prst="rect">
            <a:avLst/>
          </a:prstGeom>
          <a:blipFill>
            <a:blip r:embed="rId25" cstate="print"/>
            <a:stretch>
              <a:fillRect/>
            </a:stretch>
          </a:blipFill>
        </p:spPr>
        <p:txBody>
          <a:bodyPr wrap="square" lIns="0" tIns="0" rIns="0" bIns="0" rtlCol="0"/>
          <a:lstStyle/>
          <a:p>
            <a:endParaRPr/>
          </a:p>
        </p:txBody>
      </p:sp>
      <p:sp>
        <p:nvSpPr>
          <p:cNvPr id="17" name="bg object 17"/>
          <p:cNvSpPr/>
          <p:nvPr userDrawn="1"/>
        </p:nvSpPr>
        <p:spPr>
          <a:xfrm>
            <a:off x="0" y="851839"/>
            <a:ext cx="3430270" cy="78740"/>
          </a:xfrm>
          <a:custGeom>
            <a:avLst/>
            <a:gdLst/>
            <a:ahLst/>
            <a:cxnLst/>
            <a:rect l="l" t="t" r="r" b="b"/>
            <a:pathLst>
              <a:path w="3430270" h="78740">
                <a:moveTo>
                  <a:pt x="1967522" y="78371"/>
                </a:moveTo>
                <a:lnTo>
                  <a:pt x="1820646" y="0"/>
                </a:lnTo>
                <a:lnTo>
                  <a:pt x="0" y="0"/>
                </a:lnTo>
                <a:lnTo>
                  <a:pt x="0" y="78371"/>
                </a:lnTo>
                <a:lnTo>
                  <a:pt x="1967522" y="78371"/>
                </a:lnTo>
                <a:close/>
              </a:path>
              <a:path w="3430270" h="78740">
                <a:moveTo>
                  <a:pt x="3429825" y="78371"/>
                </a:moveTo>
                <a:lnTo>
                  <a:pt x="3301911" y="0"/>
                </a:lnTo>
                <a:lnTo>
                  <a:pt x="1941677" y="0"/>
                </a:lnTo>
                <a:lnTo>
                  <a:pt x="2069592" y="78371"/>
                </a:lnTo>
                <a:lnTo>
                  <a:pt x="3429825" y="78371"/>
                </a:lnTo>
                <a:close/>
              </a:path>
            </a:pathLst>
          </a:custGeom>
          <a:solidFill>
            <a:srgbClr val="61D6FE"/>
          </a:solidFill>
        </p:spPr>
        <p:txBody>
          <a:bodyPr wrap="square" lIns="0" tIns="0" rIns="0" bIns="0" rtlCol="0"/>
          <a:lstStyle/>
          <a:p>
            <a:endParaRPr/>
          </a:p>
        </p:txBody>
      </p:sp>
      <p:sp>
        <p:nvSpPr>
          <p:cNvPr id="18" name="bg object 18"/>
          <p:cNvSpPr/>
          <p:nvPr userDrawn="1"/>
        </p:nvSpPr>
        <p:spPr>
          <a:xfrm>
            <a:off x="3403980" y="851839"/>
            <a:ext cx="2320290" cy="78740"/>
          </a:xfrm>
          <a:custGeom>
            <a:avLst/>
            <a:gdLst/>
            <a:ahLst/>
            <a:cxnLst/>
            <a:rect l="l" t="t" r="r" b="b"/>
            <a:pathLst>
              <a:path w="2320290" h="78740">
                <a:moveTo>
                  <a:pt x="1033424" y="78371"/>
                </a:moveTo>
                <a:lnTo>
                  <a:pt x="905510" y="0"/>
                </a:lnTo>
                <a:lnTo>
                  <a:pt x="0" y="0"/>
                </a:lnTo>
                <a:lnTo>
                  <a:pt x="127914" y="78371"/>
                </a:lnTo>
                <a:lnTo>
                  <a:pt x="1033424" y="78371"/>
                </a:lnTo>
                <a:close/>
              </a:path>
              <a:path w="2320290" h="78740">
                <a:moveTo>
                  <a:pt x="1462290" y="78371"/>
                </a:moveTo>
                <a:lnTo>
                  <a:pt x="1334376" y="0"/>
                </a:lnTo>
                <a:lnTo>
                  <a:pt x="1007579" y="0"/>
                </a:lnTo>
                <a:lnTo>
                  <a:pt x="1135494" y="78371"/>
                </a:lnTo>
                <a:lnTo>
                  <a:pt x="1462290" y="78371"/>
                </a:lnTo>
                <a:close/>
              </a:path>
              <a:path w="2320290" h="78740">
                <a:moveTo>
                  <a:pt x="1891157" y="78371"/>
                </a:moveTo>
                <a:lnTo>
                  <a:pt x="1763229" y="0"/>
                </a:lnTo>
                <a:lnTo>
                  <a:pt x="1436446" y="0"/>
                </a:lnTo>
                <a:lnTo>
                  <a:pt x="1564360" y="78371"/>
                </a:lnTo>
                <a:lnTo>
                  <a:pt x="1891157" y="78371"/>
                </a:lnTo>
                <a:close/>
              </a:path>
              <a:path w="2320290" h="78740">
                <a:moveTo>
                  <a:pt x="2320010" y="78371"/>
                </a:moveTo>
                <a:lnTo>
                  <a:pt x="2192096" y="0"/>
                </a:lnTo>
                <a:lnTo>
                  <a:pt x="1865299" y="0"/>
                </a:lnTo>
                <a:lnTo>
                  <a:pt x="1993214" y="78371"/>
                </a:lnTo>
                <a:lnTo>
                  <a:pt x="2320010" y="78371"/>
                </a:lnTo>
                <a:close/>
              </a:path>
            </a:pathLst>
          </a:custGeom>
          <a:solidFill>
            <a:srgbClr val="61D6FE">
              <a:alpha val="14898"/>
            </a:srgbClr>
          </a:solidFill>
        </p:spPr>
        <p:txBody>
          <a:bodyPr wrap="square" lIns="0" tIns="0" rIns="0" bIns="0" rtlCol="0"/>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t>‹#›</a:t>
            </a:fld>
            <a:endParaRPr/>
          </a:p>
        </p:txBody>
      </p:sp>
      <p:sp>
        <p:nvSpPr>
          <p:cNvPr id="7" name="object 2"/>
          <p:cNvSpPr txBox="1">
            <a:spLocks noGrp="1"/>
          </p:cNvSpPr>
          <p:nvPr userDrawn="1"/>
        </p:nvSpPr>
        <p:spPr>
          <a:xfrm>
            <a:off x="205270" y="254375"/>
            <a:ext cx="1623530" cy="355225"/>
          </a:xfrm>
          <a:prstGeom prst="rect">
            <a:avLst/>
          </a:prstGeom>
          <a:ln w="38100">
            <a:solidFill>
              <a:srgbClr val="49BB88"/>
            </a:solidFill>
          </a:ln>
        </p:spPr>
        <p:txBody>
          <a:bodyPr vert="horz" wrap="square" lIns="0" tIns="77470" rIns="0" bIns="0" rtlCol="0">
            <a:spAutoFit/>
          </a:bodyPr>
          <a:lstStyle>
            <a:lvl1pPr>
              <a:defRPr sz="3200" b="0" i="0">
                <a:solidFill>
                  <a:schemeClr val="tx1"/>
                </a:solidFill>
                <a:latin typeface="微软雅黑" panose="020B0503020204020204" charset="-122"/>
                <a:ea typeface="+mj-ea"/>
                <a:cs typeface="微软雅黑" panose="020B0503020204020204" charset="-122"/>
              </a:defRPr>
            </a:lvl1pPr>
          </a:lstStyle>
          <a:p>
            <a:pPr marL="155575">
              <a:lnSpc>
                <a:spcPct val="100000"/>
              </a:lnSpc>
              <a:spcBef>
                <a:spcPts val="610"/>
              </a:spcBef>
            </a:pPr>
            <a:r>
              <a:rPr sz="1800" b="1" spc="1350" dirty="0">
                <a:solidFill>
                  <a:srgbClr val="49BB88"/>
                </a:solidFill>
                <a:latin typeface="Microsoft JhengHei UI" panose="020B0604030504040204" charset="-120"/>
                <a:cs typeface="Microsoft JhengHei UI" panose="020B0604030504040204" charset="-120"/>
              </a:rPr>
              <a:t>  </a:t>
            </a:r>
            <a:endParaRPr sz="1800">
              <a:latin typeface="Microsoft JhengHei UI" panose="020B0604030504040204" charset="-120"/>
              <a:cs typeface="Microsoft JhengHei UI" panose="020B0604030504040204" charset="-120"/>
            </a:endParaRPr>
          </a:p>
        </p:txBody>
      </p:sp>
      <p:sp>
        <p:nvSpPr>
          <p:cNvPr id="12" name="内容占位符 18">
            <a:extLst>
              <a:ext uri="{FF2B5EF4-FFF2-40B4-BE49-F238E27FC236}">
                <a16:creationId xmlns:a16="http://schemas.microsoft.com/office/drawing/2014/main" id="{83B1EB43-E8F5-4F9F-926C-CC037DB9878D}"/>
              </a:ext>
            </a:extLst>
          </p:cNvPr>
          <p:cNvSpPr txBox="1">
            <a:spLocks/>
          </p:cNvSpPr>
          <p:nvPr userDrawn="1"/>
        </p:nvSpPr>
        <p:spPr>
          <a:xfrm>
            <a:off x="228600" y="254375"/>
            <a:ext cx="4648200" cy="279025"/>
          </a:xfrm>
          <a:prstGeom prst="rect">
            <a:avLst/>
          </a:prstGeom>
        </p:spPr>
        <p:txBody>
          <a:bodyPr/>
          <a:lstStyle>
            <a:lvl1pPr marL="0">
              <a:defRPr lang="zh-CN" altLang="en-US" sz="1800" kern="1200" dirty="0" smtClean="0">
                <a:solidFill>
                  <a:schemeClr val="tx1"/>
                </a:solidFill>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dirty="0"/>
              <a:t>Hello</a:t>
            </a:r>
            <a:r>
              <a:rPr lang="zh-CN" altLang="en-US" dirty="0"/>
              <a:t>，炼丹师</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64" r:id="rId4"/>
    <p:sldLayoutId id="2147483665" r:id="rId5"/>
    <p:sldLayoutId id="2147483669" r:id="rId6"/>
    <p:sldLayoutId id="2147483670" r:id="rId7"/>
    <p:sldLayoutId id="2147483666" r:id="rId8"/>
    <p:sldLayoutId id="2147483667" r:id="rId9"/>
    <p:sldLayoutId id="2147483668" r:id="rId10"/>
    <p:sldLayoutId id="2147483657" r:id="rId11"/>
    <p:sldLayoutId id="2147483662" r:id="rId12"/>
    <p:sldLayoutId id="2147483652" r:id="rId13"/>
    <p:sldLayoutId id="2147483663" r:id="rId14"/>
    <p:sldLayoutId id="2147483658" r:id="rId15"/>
    <p:sldLayoutId id="2147483661" r:id="rId16"/>
    <p:sldLayoutId id="2147483659" r:id="rId17"/>
    <p:sldLayoutId id="2147483660" r:id="rId18"/>
    <p:sldLayoutId id="2147483671" r:id="rId19"/>
    <p:sldLayoutId id="2147483672" r:id="rId20"/>
    <p:sldLayoutId id="2147483674" r:id="rId21"/>
    <p:sldLayoutId id="2147483673" r:id="rId22"/>
    <p:sldLayoutId id="2147483675" r:id="rId23"/>
  </p:sldLayoutIdLst>
  <p:txStyles>
    <p:titleStyle>
      <a:lvl1pPr>
        <a:defRPr u="none">
          <a:latin typeface="Arial" panose="020B0604020202020204" pitchFamily="34" charset="0"/>
          <a:ea typeface="+mj-ea"/>
          <a:cs typeface="Arial" panose="020B0604020202020204" pitchFamily="34" charset="0"/>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2.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 Id="rId4" Type="http://schemas.openxmlformats.org/officeDocument/2006/relationships/image" Target="../media/image21.jpeg"/></Relationships>
</file>

<file path=ppt/slides/_rels/slide26.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25.jpeg"/><Relationship Id="rId5" Type="http://schemas.openxmlformats.org/officeDocument/2006/relationships/image" Target="../media/image24.png"/><Relationship Id="rId4" Type="http://schemas.openxmlformats.org/officeDocument/2006/relationships/image" Target="../media/image23.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3.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6F5D8B-6C4C-4ACF-9438-1D26248885F7}"/>
              </a:ext>
            </a:extLst>
          </p:cNvPr>
          <p:cNvSpPr>
            <a:spLocks noGrp="1"/>
          </p:cNvSpPr>
          <p:nvPr>
            <p:ph type="ctrTitle"/>
          </p:nvPr>
        </p:nvSpPr>
        <p:spPr>
          <a:xfrm>
            <a:off x="1487170" y="2895600"/>
            <a:ext cx="9217660" cy="830997"/>
          </a:xfrm>
        </p:spPr>
        <p:txBody>
          <a:bodyPr/>
          <a:lstStyle/>
          <a:p>
            <a:pPr algn="ctr"/>
            <a:r>
              <a:rPr lang="en-US" altLang="zh-CN" dirty="0"/>
              <a:t>Hello</a:t>
            </a:r>
            <a:r>
              <a:rPr lang="zh-CN" altLang="en-US" dirty="0"/>
              <a:t>，炼丹师</a:t>
            </a:r>
          </a:p>
        </p:txBody>
      </p:sp>
      <p:sp>
        <p:nvSpPr>
          <p:cNvPr id="3" name="副标题 2">
            <a:extLst>
              <a:ext uri="{FF2B5EF4-FFF2-40B4-BE49-F238E27FC236}">
                <a16:creationId xmlns:a16="http://schemas.microsoft.com/office/drawing/2014/main" id="{2AC3A6B4-78E2-4359-A87D-22F2AB8D5F16}"/>
              </a:ext>
            </a:extLst>
          </p:cNvPr>
          <p:cNvSpPr>
            <a:spLocks noGrp="1"/>
          </p:cNvSpPr>
          <p:nvPr>
            <p:ph type="subTitle" idx="4"/>
          </p:nvPr>
        </p:nvSpPr>
        <p:spPr>
          <a:xfrm>
            <a:off x="4876800" y="4495800"/>
            <a:ext cx="3901440" cy="430887"/>
          </a:xfrm>
        </p:spPr>
        <p:txBody>
          <a:bodyPr/>
          <a:lstStyle/>
          <a:p>
            <a:r>
              <a:rPr lang="en-US" altLang="zh-CN" dirty="0" err="1"/>
              <a:t>Jiaxun</a:t>
            </a:r>
            <a:r>
              <a:rPr lang="en-US" altLang="zh-CN" dirty="0"/>
              <a:t> Yang</a:t>
            </a:r>
            <a:endParaRPr lang="zh-CN" altLang="en-US" dirty="0"/>
          </a:p>
        </p:txBody>
      </p:sp>
    </p:spTree>
    <p:extLst>
      <p:ext uri="{BB962C8B-B14F-4D97-AF65-F5344CB8AC3E}">
        <p14:creationId xmlns:p14="http://schemas.microsoft.com/office/powerpoint/2010/main" val="21166706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6795DB-1BFA-4267-B45F-1D23BC77341B}"/>
              </a:ext>
            </a:extLst>
          </p:cNvPr>
          <p:cNvSpPr>
            <a:spLocks noGrp="1"/>
          </p:cNvSpPr>
          <p:nvPr>
            <p:ph type="title"/>
          </p:nvPr>
        </p:nvSpPr>
        <p:spPr/>
        <p:txBody>
          <a:bodyPr/>
          <a:lstStyle/>
          <a:p>
            <a:r>
              <a:rPr lang="zh-CN" altLang="en-US" dirty="0"/>
              <a:t>基于</a:t>
            </a:r>
            <a:r>
              <a:rPr lang="en-US" altLang="zh-CN" dirty="0"/>
              <a:t>anchor free</a:t>
            </a:r>
            <a:r>
              <a:rPr lang="zh-CN" altLang="en-US" dirty="0"/>
              <a:t>的改进</a:t>
            </a:r>
          </a:p>
        </p:txBody>
      </p:sp>
      <p:graphicFrame>
        <p:nvGraphicFramePr>
          <p:cNvPr id="5" name="表格 4">
            <a:extLst>
              <a:ext uri="{FF2B5EF4-FFF2-40B4-BE49-F238E27FC236}">
                <a16:creationId xmlns:a16="http://schemas.microsoft.com/office/drawing/2014/main" id="{A51759AD-717D-47C8-9353-F898738C856B}"/>
              </a:ext>
            </a:extLst>
          </p:cNvPr>
          <p:cNvGraphicFramePr>
            <a:graphicFrameLocks noGrp="1"/>
          </p:cNvGraphicFramePr>
          <p:nvPr>
            <p:extLst>
              <p:ext uri="{D42A27DB-BD31-4B8C-83A1-F6EECF244321}">
                <p14:modId xmlns:p14="http://schemas.microsoft.com/office/powerpoint/2010/main" val="1863460709"/>
              </p:ext>
            </p:extLst>
          </p:nvPr>
        </p:nvGraphicFramePr>
        <p:xfrm>
          <a:off x="361950" y="1905000"/>
          <a:ext cx="11525250" cy="4727003"/>
        </p:xfrm>
        <a:graphic>
          <a:graphicData uri="http://schemas.openxmlformats.org/drawingml/2006/table">
            <a:tbl>
              <a:tblPr>
                <a:tableStyleId>{5C22544A-7EE6-4342-B048-85BDC9FD1C3A}</a:tableStyleId>
              </a:tblPr>
              <a:tblGrid>
                <a:gridCol w="2224731">
                  <a:extLst>
                    <a:ext uri="{9D8B030D-6E8A-4147-A177-3AD203B41FA5}">
                      <a16:colId xmlns:a16="http://schemas.microsoft.com/office/drawing/2014/main" val="2097410806"/>
                    </a:ext>
                  </a:extLst>
                </a:gridCol>
                <a:gridCol w="2148016">
                  <a:extLst>
                    <a:ext uri="{9D8B030D-6E8A-4147-A177-3AD203B41FA5}">
                      <a16:colId xmlns:a16="http://schemas.microsoft.com/office/drawing/2014/main" val="1336897036"/>
                    </a:ext>
                  </a:extLst>
                </a:gridCol>
                <a:gridCol w="1799453">
                  <a:extLst>
                    <a:ext uri="{9D8B030D-6E8A-4147-A177-3AD203B41FA5}">
                      <a16:colId xmlns:a16="http://schemas.microsoft.com/office/drawing/2014/main" val="195667539"/>
                    </a:ext>
                  </a:extLst>
                </a:gridCol>
                <a:gridCol w="5353050">
                  <a:extLst>
                    <a:ext uri="{9D8B030D-6E8A-4147-A177-3AD203B41FA5}">
                      <a16:colId xmlns:a16="http://schemas.microsoft.com/office/drawing/2014/main" val="2302312346"/>
                    </a:ext>
                  </a:extLst>
                </a:gridCol>
              </a:tblGrid>
              <a:tr h="268707">
                <a:tc>
                  <a:txBody>
                    <a:bodyPr/>
                    <a:lstStyle/>
                    <a:p>
                      <a:pPr algn="l" fontAlgn="ctr"/>
                      <a:r>
                        <a:rPr lang="zh-CN" altLang="en-US" sz="1800" u="none" strike="noStrike" dirty="0">
                          <a:solidFill>
                            <a:schemeClr val="dk1"/>
                          </a:solidFill>
                          <a:effectLst/>
                          <a:latin typeface="+mn-lt"/>
                          <a:ea typeface="+mn-ea"/>
                          <a:cs typeface="+mn-cs"/>
                        </a:rPr>
                        <a:t>角度</a:t>
                      </a:r>
                    </a:p>
                  </a:txBody>
                  <a:tcPr marL="6350" marR="6350" marT="6350" marB="0" anchor="ctr"/>
                </a:tc>
                <a:tc>
                  <a:txBody>
                    <a:bodyPr/>
                    <a:lstStyle/>
                    <a:p>
                      <a:pPr algn="l" fontAlgn="ctr"/>
                      <a:r>
                        <a:rPr lang="zh-CN" altLang="en-US" sz="1800" u="none" strike="noStrike" dirty="0">
                          <a:solidFill>
                            <a:schemeClr val="dk1"/>
                          </a:solidFill>
                          <a:effectLst/>
                          <a:latin typeface="+mn-lt"/>
                          <a:ea typeface="+mn-ea"/>
                          <a:cs typeface="+mn-cs"/>
                        </a:rPr>
                        <a:t>论文</a:t>
                      </a:r>
                    </a:p>
                  </a:txBody>
                  <a:tcPr marL="6350" marR="6350" marT="6350" marB="0" anchor="ctr"/>
                </a:tc>
                <a:tc>
                  <a:txBody>
                    <a:bodyPr/>
                    <a:lstStyle/>
                    <a:p>
                      <a:pPr algn="l" fontAlgn="ctr"/>
                      <a:r>
                        <a:rPr lang="en-US" sz="1800" u="none" strike="noStrike" dirty="0" err="1">
                          <a:solidFill>
                            <a:schemeClr val="dk1"/>
                          </a:solidFill>
                          <a:effectLst/>
                          <a:latin typeface="+mn-lt"/>
                          <a:ea typeface="+mn-ea"/>
                          <a:cs typeface="+mn-cs"/>
                        </a:rPr>
                        <a:t>mAP</a:t>
                      </a:r>
                      <a:endParaRPr lang="en-US" sz="1800" u="none" strike="noStrike" dirty="0">
                        <a:solidFill>
                          <a:schemeClr val="dk1"/>
                        </a:solidFill>
                        <a:effectLst/>
                        <a:latin typeface="+mn-lt"/>
                        <a:ea typeface="+mn-ea"/>
                        <a:cs typeface="+mn-cs"/>
                      </a:endParaRPr>
                    </a:p>
                  </a:txBody>
                  <a:tcPr marL="6350" marR="6350" marT="6350" marB="0" anchor="ctr"/>
                </a:tc>
                <a:tc>
                  <a:txBody>
                    <a:bodyPr/>
                    <a:lstStyle/>
                    <a:p>
                      <a:pPr algn="l" fontAlgn="ctr"/>
                      <a:r>
                        <a:rPr lang="zh-CN" altLang="en-US" sz="1800" u="none" strike="noStrike" dirty="0">
                          <a:solidFill>
                            <a:schemeClr val="dk1"/>
                          </a:solidFill>
                          <a:effectLst/>
                          <a:latin typeface="+mn-lt"/>
                          <a:ea typeface="+mn-ea"/>
                          <a:cs typeface="+mn-cs"/>
                        </a:rPr>
                        <a:t>工作阐述</a:t>
                      </a:r>
                    </a:p>
                  </a:txBody>
                  <a:tcPr marL="6350" marR="6350" marT="6350" marB="0" anchor="ctr"/>
                </a:tc>
                <a:extLst>
                  <a:ext uri="{0D108BD9-81ED-4DB2-BD59-A6C34878D82A}">
                    <a16:rowId xmlns:a16="http://schemas.microsoft.com/office/drawing/2014/main" val="3995091529"/>
                  </a:ext>
                </a:extLst>
              </a:tr>
              <a:tr h="721893">
                <a:tc>
                  <a:txBody>
                    <a:bodyPr/>
                    <a:lstStyle/>
                    <a:p>
                      <a:pPr algn="l" fontAlgn="ctr"/>
                      <a:r>
                        <a:rPr lang="en-US" sz="2000" b="1" u="none" strike="noStrike" dirty="0">
                          <a:solidFill>
                            <a:schemeClr val="dk1"/>
                          </a:solidFill>
                          <a:effectLst/>
                          <a:latin typeface="+mn-lt"/>
                          <a:ea typeface="+mn-ea"/>
                          <a:cs typeface="+mn-cs"/>
                        </a:rPr>
                        <a:t>corner</a:t>
                      </a:r>
                      <a:r>
                        <a:rPr lang="en-US" sz="2000" u="none" strike="noStrike" dirty="0">
                          <a:solidFill>
                            <a:schemeClr val="dk1"/>
                          </a:solidFill>
                          <a:effectLst/>
                          <a:latin typeface="+mn-lt"/>
                          <a:ea typeface="+mn-ea"/>
                          <a:cs typeface="+mn-cs"/>
                        </a:rPr>
                        <a:t>(</a:t>
                      </a:r>
                      <a:r>
                        <a:rPr lang="zh-CN" altLang="en-US" sz="2000" u="none" strike="noStrike" dirty="0">
                          <a:solidFill>
                            <a:schemeClr val="dk1"/>
                          </a:solidFill>
                          <a:effectLst/>
                          <a:latin typeface="+mn-lt"/>
                          <a:ea typeface="+mn-ea"/>
                          <a:cs typeface="+mn-cs"/>
                        </a:rPr>
                        <a:t>假</a:t>
                      </a:r>
                      <a:r>
                        <a:rPr lang="en-US" sz="2000" u="none" strike="noStrike" dirty="0">
                          <a:solidFill>
                            <a:schemeClr val="dk1"/>
                          </a:solidFill>
                          <a:effectLst/>
                          <a:latin typeface="+mn-lt"/>
                          <a:ea typeface="+mn-ea"/>
                          <a:cs typeface="+mn-cs"/>
                        </a:rPr>
                        <a:t>free)</a:t>
                      </a:r>
                    </a:p>
                  </a:txBody>
                  <a:tcPr marL="6350" marR="6350" marT="6350" marB="0" anchor="ctr"/>
                </a:tc>
                <a:tc>
                  <a:txBody>
                    <a:bodyPr/>
                    <a:lstStyle/>
                    <a:p>
                      <a:pPr algn="l" fontAlgn="ctr"/>
                      <a:r>
                        <a:rPr lang="en-US" sz="2000" u="none" strike="noStrike" dirty="0" err="1">
                          <a:solidFill>
                            <a:srgbClr val="00B050"/>
                          </a:solidFill>
                          <a:effectLst/>
                          <a:latin typeface="+mn-lt"/>
                          <a:ea typeface="+mn-ea"/>
                          <a:cs typeface="+mn-cs"/>
                        </a:rPr>
                        <a:t>CornerNet</a:t>
                      </a:r>
                      <a:r>
                        <a:rPr lang="en-US" sz="2000" u="none" strike="noStrike" dirty="0">
                          <a:solidFill>
                            <a:schemeClr val="dk1"/>
                          </a:solidFill>
                          <a:effectLst/>
                          <a:latin typeface="+mn-lt"/>
                          <a:ea typeface="+mn-ea"/>
                          <a:cs typeface="+mn-cs"/>
                        </a:rPr>
                        <a:t>(</a:t>
                      </a:r>
                      <a:r>
                        <a:rPr lang="zh-CN" altLang="en-US" sz="2000" u="none" strike="noStrike" dirty="0">
                          <a:solidFill>
                            <a:schemeClr val="dk1"/>
                          </a:solidFill>
                          <a:effectLst/>
                          <a:latin typeface="+mn-lt"/>
                          <a:ea typeface="+mn-ea"/>
                          <a:cs typeface="+mn-cs"/>
                        </a:rPr>
                        <a:t>鼻祖</a:t>
                      </a:r>
                      <a:r>
                        <a:rPr lang="en-US" altLang="zh-CN" sz="2000" u="none" strike="noStrike" dirty="0">
                          <a:solidFill>
                            <a:schemeClr val="dk1"/>
                          </a:solidFill>
                          <a:effectLst/>
                          <a:latin typeface="+mn-lt"/>
                          <a:ea typeface="+mn-ea"/>
                          <a:cs typeface="+mn-cs"/>
                        </a:rPr>
                        <a:t>)</a:t>
                      </a:r>
                    </a:p>
                  </a:txBody>
                  <a:tcPr marL="6350" marR="6350" marT="6350" marB="0" anchor="ctr"/>
                </a:tc>
                <a:tc>
                  <a:txBody>
                    <a:bodyPr/>
                    <a:lstStyle/>
                    <a:p>
                      <a:pPr algn="l" fontAlgn="ctr"/>
                      <a:r>
                        <a:rPr lang="en-US" altLang="zh-CN" sz="2000" u="none" strike="noStrike" dirty="0">
                          <a:solidFill>
                            <a:schemeClr val="dk1"/>
                          </a:solidFill>
                          <a:effectLst/>
                          <a:latin typeface="+mn-lt"/>
                          <a:ea typeface="+mn-ea"/>
                          <a:cs typeface="+mn-cs"/>
                        </a:rPr>
                        <a:t>44.6</a:t>
                      </a:r>
                    </a:p>
                  </a:txBody>
                  <a:tcPr marL="6350" marR="6350" marT="6350" marB="0" anchor="ctr"/>
                </a:tc>
                <a:tc>
                  <a:txBody>
                    <a:bodyPr/>
                    <a:lstStyle/>
                    <a:p>
                      <a:pPr algn="l" fontAlgn="ctr"/>
                      <a:r>
                        <a:rPr lang="en-US" sz="2000" u="none" strike="noStrike" dirty="0" err="1">
                          <a:solidFill>
                            <a:schemeClr val="dk1"/>
                          </a:solidFill>
                          <a:effectLst/>
                          <a:latin typeface="+mn-lt"/>
                          <a:ea typeface="+mn-ea"/>
                          <a:cs typeface="+mn-cs"/>
                        </a:rPr>
                        <a:t>CornerNet</a:t>
                      </a:r>
                      <a:r>
                        <a:rPr lang="en-US" sz="2000" u="none" strike="noStrike" dirty="0">
                          <a:solidFill>
                            <a:schemeClr val="dk1"/>
                          </a:solidFill>
                          <a:effectLst/>
                          <a:latin typeface="+mn-lt"/>
                          <a:ea typeface="+mn-ea"/>
                          <a:cs typeface="+mn-cs"/>
                        </a:rPr>
                        <a:t> = </a:t>
                      </a:r>
                      <a:r>
                        <a:rPr lang="zh-CN" altLang="en-US" sz="2000" b="1" u="none" strike="noStrike" dirty="0">
                          <a:solidFill>
                            <a:schemeClr val="dk1"/>
                          </a:solidFill>
                          <a:effectLst/>
                          <a:latin typeface="+mn-lt"/>
                          <a:ea typeface="+mn-ea"/>
                          <a:cs typeface="+mn-cs"/>
                        </a:rPr>
                        <a:t>用左上角、右下角的一组点代替边界框 </a:t>
                      </a:r>
                      <a:r>
                        <a:rPr lang="en-US" altLang="zh-CN" sz="2000" b="1" u="none" strike="noStrike" dirty="0">
                          <a:solidFill>
                            <a:schemeClr val="dk1"/>
                          </a:solidFill>
                          <a:effectLst/>
                          <a:latin typeface="+mn-lt"/>
                          <a:ea typeface="+mn-ea"/>
                          <a:cs typeface="+mn-cs"/>
                        </a:rPr>
                        <a:t>+ </a:t>
                      </a:r>
                      <a:r>
                        <a:rPr lang="zh-CN" altLang="en-US" sz="2000" b="1" u="none" strike="noStrike" dirty="0">
                          <a:solidFill>
                            <a:schemeClr val="dk1"/>
                          </a:solidFill>
                          <a:effectLst/>
                          <a:latin typeface="+mn-lt"/>
                          <a:ea typeface="+mn-ea"/>
                          <a:cs typeface="+mn-cs"/>
                        </a:rPr>
                        <a:t>新型的池化方式</a:t>
                      </a:r>
                      <a:r>
                        <a:rPr lang="en-US" sz="2000" b="1" u="none" strike="noStrike" dirty="0">
                          <a:solidFill>
                            <a:schemeClr val="dk1"/>
                          </a:solidFill>
                          <a:effectLst/>
                          <a:latin typeface="+mn-lt"/>
                          <a:ea typeface="+mn-ea"/>
                          <a:cs typeface="+mn-cs"/>
                        </a:rPr>
                        <a:t>Corner pooling</a:t>
                      </a:r>
                      <a:r>
                        <a:rPr lang="en-US" sz="2000" u="none" strike="noStrike" dirty="0">
                          <a:solidFill>
                            <a:schemeClr val="dk1"/>
                          </a:solidFill>
                          <a:effectLst/>
                          <a:latin typeface="+mn-lt"/>
                          <a:ea typeface="+mn-ea"/>
                          <a:cs typeface="+mn-cs"/>
                        </a:rPr>
                        <a:t>。</a:t>
                      </a:r>
                    </a:p>
                  </a:txBody>
                  <a:tcPr marL="6350" marR="6350" marT="6350" marB="0" anchor="ctr"/>
                </a:tc>
                <a:extLst>
                  <a:ext uri="{0D108BD9-81ED-4DB2-BD59-A6C34878D82A}">
                    <a16:rowId xmlns:a16="http://schemas.microsoft.com/office/drawing/2014/main" val="2857882405"/>
                  </a:ext>
                </a:extLst>
              </a:tr>
              <a:tr h="1578140">
                <a:tc>
                  <a:txBody>
                    <a:bodyPr/>
                    <a:lstStyle/>
                    <a:p>
                      <a:pPr algn="l" fontAlgn="ctr"/>
                      <a:r>
                        <a:rPr lang="en-US" sz="2000" b="1" u="none" strike="noStrike" dirty="0">
                          <a:solidFill>
                            <a:schemeClr val="dk1"/>
                          </a:solidFill>
                          <a:effectLst/>
                          <a:latin typeface="+mn-lt"/>
                          <a:ea typeface="+mn-ea"/>
                          <a:cs typeface="+mn-cs"/>
                        </a:rPr>
                        <a:t>center point</a:t>
                      </a:r>
                      <a:r>
                        <a:rPr lang="en-US" sz="2000" u="none" strike="noStrike" dirty="0">
                          <a:solidFill>
                            <a:schemeClr val="dk1"/>
                          </a:solidFill>
                          <a:effectLst/>
                          <a:latin typeface="+mn-lt"/>
                          <a:ea typeface="+mn-ea"/>
                          <a:cs typeface="+mn-cs"/>
                        </a:rPr>
                        <a:t>(</a:t>
                      </a:r>
                      <a:r>
                        <a:rPr lang="zh-CN" altLang="en-US" sz="2000" u="none" strike="noStrike" dirty="0">
                          <a:solidFill>
                            <a:schemeClr val="dk1"/>
                          </a:solidFill>
                          <a:effectLst/>
                          <a:latin typeface="+mn-lt"/>
                          <a:ea typeface="+mn-ea"/>
                          <a:cs typeface="+mn-cs"/>
                        </a:rPr>
                        <a:t>假</a:t>
                      </a:r>
                      <a:r>
                        <a:rPr lang="en-US" sz="2000" u="none" strike="noStrike" dirty="0">
                          <a:solidFill>
                            <a:schemeClr val="dk1"/>
                          </a:solidFill>
                          <a:effectLst/>
                          <a:latin typeface="+mn-lt"/>
                          <a:ea typeface="+mn-ea"/>
                          <a:cs typeface="+mn-cs"/>
                        </a:rPr>
                        <a:t>free)</a:t>
                      </a:r>
                    </a:p>
                  </a:txBody>
                  <a:tcPr marL="6350" marR="6350" marT="6350" marB="0" anchor="ctr"/>
                </a:tc>
                <a:tc>
                  <a:txBody>
                    <a:bodyPr/>
                    <a:lstStyle/>
                    <a:p>
                      <a:pPr algn="l" fontAlgn="ctr"/>
                      <a:r>
                        <a:rPr lang="en-US" sz="2000" u="none" strike="noStrike" dirty="0" err="1">
                          <a:solidFill>
                            <a:srgbClr val="00B050"/>
                          </a:solidFill>
                          <a:effectLst/>
                          <a:latin typeface="+mn-lt"/>
                          <a:ea typeface="+mn-ea"/>
                          <a:cs typeface="+mn-cs"/>
                        </a:rPr>
                        <a:t>CenterNet</a:t>
                      </a:r>
                      <a:r>
                        <a:rPr lang="en-US" sz="2000" u="none" strike="noStrike" dirty="0">
                          <a:solidFill>
                            <a:schemeClr val="dk1"/>
                          </a:solidFill>
                          <a:effectLst/>
                          <a:latin typeface="+mn-lt"/>
                          <a:ea typeface="+mn-ea"/>
                          <a:cs typeface="+mn-cs"/>
                        </a:rPr>
                        <a:t>(</a:t>
                      </a:r>
                      <a:r>
                        <a:rPr lang="en-US" sz="2000" u="none" strike="noStrike" dirty="0" err="1">
                          <a:solidFill>
                            <a:schemeClr val="dk1"/>
                          </a:solidFill>
                          <a:effectLst/>
                          <a:latin typeface="+mn-lt"/>
                          <a:ea typeface="+mn-ea"/>
                          <a:cs typeface="+mn-cs"/>
                        </a:rPr>
                        <a:t>CornerNet</a:t>
                      </a:r>
                      <a:r>
                        <a:rPr lang="zh-CN" altLang="en-US" sz="2000" u="none" strike="noStrike" dirty="0">
                          <a:solidFill>
                            <a:schemeClr val="dk1"/>
                          </a:solidFill>
                          <a:effectLst/>
                          <a:latin typeface="+mn-lt"/>
                          <a:ea typeface="+mn-ea"/>
                          <a:cs typeface="+mn-cs"/>
                        </a:rPr>
                        <a:t>改进</a:t>
                      </a:r>
                      <a:r>
                        <a:rPr lang="en-US" altLang="zh-CN" sz="2000" u="none" strike="noStrike" dirty="0">
                          <a:solidFill>
                            <a:schemeClr val="dk1"/>
                          </a:solidFill>
                          <a:effectLst/>
                          <a:latin typeface="+mn-lt"/>
                          <a:ea typeface="+mn-ea"/>
                          <a:cs typeface="+mn-cs"/>
                        </a:rPr>
                        <a:t>)</a:t>
                      </a:r>
                    </a:p>
                  </a:txBody>
                  <a:tcPr marL="6350" marR="6350" marT="6350" marB="0" anchor="ctr"/>
                </a:tc>
                <a:tc>
                  <a:txBody>
                    <a:bodyPr/>
                    <a:lstStyle/>
                    <a:p>
                      <a:pPr algn="l" fontAlgn="ctr"/>
                      <a:r>
                        <a:rPr lang="en-US" sz="2000" u="none" strike="noStrike" dirty="0">
                          <a:solidFill>
                            <a:schemeClr val="dk1"/>
                          </a:solidFill>
                          <a:effectLst/>
                          <a:latin typeface="+mn-lt"/>
                          <a:ea typeface="+mn-ea"/>
                          <a:cs typeface="+mn-cs"/>
                        </a:rPr>
                        <a:t>47.0(Hourglass-104 )</a:t>
                      </a:r>
                    </a:p>
                  </a:txBody>
                  <a:tcPr marL="6350" marR="6350" marT="6350" marB="0" anchor="ctr"/>
                </a:tc>
                <a:tc>
                  <a:txBody>
                    <a:bodyPr/>
                    <a:lstStyle/>
                    <a:p>
                      <a:pPr algn="l" fontAlgn="ctr"/>
                      <a:r>
                        <a:rPr lang="zh-CN" altLang="en-US" sz="2000" u="none" strike="noStrike" dirty="0">
                          <a:solidFill>
                            <a:schemeClr val="dk1"/>
                          </a:solidFill>
                          <a:effectLst/>
                          <a:latin typeface="+mn-lt"/>
                          <a:ea typeface="+mn-ea"/>
                          <a:cs typeface="+mn-cs"/>
                        </a:rPr>
                        <a:t>在</a:t>
                      </a:r>
                      <a:r>
                        <a:rPr lang="en-US" altLang="zh-CN" sz="2000" u="none" strike="noStrike" dirty="0" err="1">
                          <a:solidFill>
                            <a:schemeClr val="dk1"/>
                          </a:solidFill>
                          <a:effectLst/>
                          <a:latin typeface="+mn-lt"/>
                          <a:ea typeface="+mn-ea"/>
                          <a:cs typeface="+mn-cs"/>
                        </a:rPr>
                        <a:t>CornerNet</a:t>
                      </a:r>
                      <a:r>
                        <a:rPr lang="zh-CN" altLang="en-US" sz="2000" u="none" strike="noStrike" dirty="0">
                          <a:solidFill>
                            <a:schemeClr val="dk1"/>
                          </a:solidFill>
                          <a:effectLst/>
                          <a:latin typeface="+mn-lt"/>
                          <a:ea typeface="+mn-ea"/>
                          <a:cs typeface="+mn-cs"/>
                        </a:rPr>
                        <a:t>的基础上加入了一支中心点预测，能够组成一个物体的</a:t>
                      </a:r>
                      <a:r>
                        <a:rPr lang="zh-CN" altLang="en-US" sz="2000" b="1" u="none" strike="noStrike" dirty="0">
                          <a:solidFill>
                            <a:schemeClr val="dk1"/>
                          </a:solidFill>
                          <a:effectLst/>
                          <a:latin typeface="+mn-lt"/>
                          <a:ea typeface="+mn-ea"/>
                          <a:cs typeface="+mn-cs"/>
                        </a:rPr>
                        <a:t>要求不仅仅是两个顶点能匹配，同时这两个顶点定义的框的中心也要有对应的中心点相应</a:t>
                      </a:r>
                      <a:r>
                        <a:rPr lang="zh-CN" altLang="en-US" sz="2000" u="none" strike="noStrike" dirty="0">
                          <a:solidFill>
                            <a:schemeClr val="dk1"/>
                          </a:solidFill>
                          <a:effectLst/>
                          <a:latin typeface="+mn-lt"/>
                          <a:ea typeface="+mn-ea"/>
                          <a:cs typeface="+mn-cs"/>
                        </a:rPr>
                        <a:t>。</a:t>
                      </a:r>
                    </a:p>
                  </a:txBody>
                  <a:tcPr marL="6350" marR="6350" marT="6350" marB="0" anchor="ctr"/>
                </a:tc>
                <a:extLst>
                  <a:ext uri="{0D108BD9-81ED-4DB2-BD59-A6C34878D82A}">
                    <a16:rowId xmlns:a16="http://schemas.microsoft.com/office/drawing/2014/main" val="231229330"/>
                  </a:ext>
                </a:extLst>
              </a:tr>
              <a:tr h="792480">
                <a:tc>
                  <a:txBody>
                    <a:bodyPr/>
                    <a:lstStyle/>
                    <a:p>
                      <a:pPr algn="l" fontAlgn="ctr"/>
                      <a:r>
                        <a:rPr lang="en-US" sz="2000" b="1" u="none" strike="noStrike" dirty="0">
                          <a:solidFill>
                            <a:schemeClr val="dk1"/>
                          </a:solidFill>
                          <a:effectLst/>
                          <a:latin typeface="+mn-lt"/>
                          <a:ea typeface="+mn-ea"/>
                          <a:cs typeface="+mn-cs"/>
                        </a:rPr>
                        <a:t>key points</a:t>
                      </a:r>
                      <a:r>
                        <a:rPr lang="en-US" sz="2000" u="none" strike="noStrike" dirty="0">
                          <a:solidFill>
                            <a:schemeClr val="dk1"/>
                          </a:solidFill>
                          <a:effectLst/>
                          <a:latin typeface="+mn-lt"/>
                          <a:ea typeface="+mn-ea"/>
                          <a:cs typeface="+mn-cs"/>
                        </a:rPr>
                        <a:t>(</a:t>
                      </a:r>
                      <a:r>
                        <a:rPr lang="zh-CN" altLang="en-US" sz="2000" u="none" strike="noStrike" dirty="0">
                          <a:solidFill>
                            <a:schemeClr val="dk1"/>
                          </a:solidFill>
                          <a:effectLst/>
                          <a:latin typeface="+mn-lt"/>
                          <a:ea typeface="+mn-ea"/>
                          <a:cs typeface="+mn-cs"/>
                        </a:rPr>
                        <a:t>真</a:t>
                      </a:r>
                      <a:r>
                        <a:rPr lang="en-US" sz="2000" u="none" strike="noStrike" dirty="0">
                          <a:solidFill>
                            <a:schemeClr val="dk1"/>
                          </a:solidFill>
                          <a:effectLst/>
                          <a:latin typeface="+mn-lt"/>
                          <a:ea typeface="+mn-ea"/>
                          <a:cs typeface="+mn-cs"/>
                        </a:rPr>
                        <a:t>free)</a:t>
                      </a:r>
                    </a:p>
                  </a:txBody>
                  <a:tcPr marL="6350" marR="6350" marT="6350" marB="0" anchor="ctr"/>
                </a:tc>
                <a:tc>
                  <a:txBody>
                    <a:bodyPr/>
                    <a:lstStyle/>
                    <a:p>
                      <a:pPr algn="l" fontAlgn="ctr"/>
                      <a:r>
                        <a:rPr lang="en-US" sz="2000" u="none" strike="noStrike" dirty="0" err="1">
                          <a:solidFill>
                            <a:srgbClr val="00B050"/>
                          </a:solidFill>
                          <a:effectLst/>
                          <a:latin typeface="+mn-lt"/>
                          <a:ea typeface="+mn-ea"/>
                          <a:cs typeface="+mn-cs"/>
                        </a:rPr>
                        <a:t>RepPoints</a:t>
                      </a:r>
                      <a:r>
                        <a:rPr lang="en-US" sz="2000" u="none" strike="noStrike" dirty="0">
                          <a:solidFill>
                            <a:schemeClr val="dk1"/>
                          </a:solidFill>
                          <a:effectLst/>
                          <a:latin typeface="+mn-lt"/>
                          <a:ea typeface="+mn-ea"/>
                          <a:cs typeface="+mn-cs"/>
                        </a:rPr>
                        <a:t>(</a:t>
                      </a:r>
                      <a:r>
                        <a:rPr lang="zh-CN" altLang="en-US" sz="2000" u="none" strike="noStrike" dirty="0">
                          <a:solidFill>
                            <a:schemeClr val="dk1"/>
                          </a:solidFill>
                          <a:effectLst/>
                          <a:latin typeface="+mn-lt"/>
                          <a:ea typeface="+mn-ea"/>
                          <a:cs typeface="+mn-cs"/>
                        </a:rPr>
                        <a:t>提出使用关键点来表示物体</a:t>
                      </a:r>
                      <a:r>
                        <a:rPr lang="en-US" altLang="zh-CN" sz="2000" u="none" strike="noStrike" dirty="0">
                          <a:solidFill>
                            <a:schemeClr val="dk1"/>
                          </a:solidFill>
                          <a:effectLst/>
                          <a:latin typeface="+mn-lt"/>
                          <a:ea typeface="+mn-ea"/>
                          <a:cs typeface="+mn-cs"/>
                        </a:rPr>
                        <a:t>)</a:t>
                      </a:r>
                    </a:p>
                  </a:txBody>
                  <a:tcPr marL="6350" marR="6350" marT="6350" marB="0" anchor="ctr"/>
                </a:tc>
                <a:tc>
                  <a:txBody>
                    <a:bodyPr/>
                    <a:lstStyle/>
                    <a:p>
                      <a:pPr algn="l" fontAlgn="ctr"/>
                      <a:r>
                        <a:rPr lang="en-US" altLang="zh-CN" sz="2000" u="none" strike="noStrike" dirty="0">
                          <a:solidFill>
                            <a:schemeClr val="dk1"/>
                          </a:solidFill>
                          <a:effectLst/>
                          <a:latin typeface="+mn-lt"/>
                          <a:ea typeface="+mn-ea"/>
                          <a:cs typeface="+mn-cs"/>
                        </a:rPr>
                        <a:t>46.5</a:t>
                      </a:r>
                    </a:p>
                  </a:txBody>
                  <a:tcPr marL="6350" marR="6350" marT="6350" marB="0" anchor="ctr"/>
                </a:tc>
                <a:tc>
                  <a:txBody>
                    <a:bodyPr/>
                    <a:lstStyle/>
                    <a:p>
                      <a:pPr algn="l" fontAlgn="ctr"/>
                      <a:r>
                        <a:rPr lang="zh-CN" altLang="en-US" sz="2000" b="1" u="none" strike="noStrike" dirty="0">
                          <a:solidFill>
                            <a:schemeClr val="dk1"/>
                          </a:solidFill>
                          <a:effectLst/>
                          <a:latin typeface="+mn-lt"/>
                          <a:ea typeface="+mn-ea"/>
                          <a:cs typeface="+mn-cs"/>
                        </a:rPr>
                        <a:t>直接去预测</a:t>
                      </a:r>
                      <a:r>
                        <a:rPr lang="en-US" altLang="zh-CN" sz="2000" b="1" u="none" strike="noStrike" dirty="0">
                          <a:solidFill>
                            <a:schemeClr val="dk1"/>
                          </a:solidFill>
                          <a:effectLst/>
                          <a:latin typeface="+mn-lt"/>
                          <a:ea typeface="+mn-ea"/>
                          <a:cs typeface="+mn-cs"/>
                        </a:rPr>
                        <a:t>9</a:t>
                      </a:r>
                      <a:r>
                        <a:rPr lang="zh-CN" altLang="en-US" sz="2000" b="1" u="none" strike="noStrike" dirty="0">
                          <a:solidFill>
                            <a:schemeClr val="dk1"/>
                          </a:solidFill>
                          <a:effectLst/>
                          <a:latin typeface="+mn-lt"/>
                          <a:ea typeface="+mn-ea"/>
                          <a:cs typeface="+mn-cs"/>
                        </a:rPr>
                        <a:t>个</a:t>
                      </a:r>
                      <a:r>
                        <a:rPr lang="en-US" altLang="zh-CN" sz="2000" b="1" u="none" strike="noStrike" dirty="0">
                          <a:solidFill>
                            <a:schemeClr val="dk1"/>
                          </a:solidFill>
                          <a:effectLst/>
                          <a:latin typeface="+mn-lt"/>
                          <a:ea typeface="+mn-ea"/>
                          <a:cs typeface="+mn-cs"/>
                        </a:rPr>
                        <a:t>representative points</a:t>
                      </a:r>
                      <a:r>
                        <a:rPr lang="zh-CN" altLang="en-US" sz="2000" b="1" u="none" strike="noStrike" dirty="0">
                          <a:solidFill>
                            <a:schemeClr val="dk1"/>
                          </a:solidFill>
                          <a:effectLst/>
                          <a:latin typeface="+mn-lt"/>
                          <a:ea typeface="+mn-ea"/>
                          <a:cs typeface="+mn-cs"/>
                        </a:rPr>
                        <a:t>（这些顶点并没有明确的语义），然后找出包围这</a:t>
                      </a:r>
                      <a:r>
                        <a:rPr lang="en-US" altLang="zh-CN" sz="2000" b="1" u="none" strike="noStrike" dirty="0">
                          <a:solidFill>
                            <a:schemeClr val="dk1"/>
                          </a:solidFill>
                          <a:effectLst/>
                          <a:latin typeface="+mn-lt"/>
                          <a:ea typeface="+mn-ea"/>
                          <a:cs typeface="+mn-cs"/>
                        </a:rPr>
                        <a:t>9</a:t>
                      </a:r>
                      <a:r>
                        <a:rPr lang="zh-CN" altLang="en-US" sz="2000" b="1" u="none" strike="noStrike" dirty="0">
                          <a:solidFill>
                            <a:schemeClr val="dk1"/>
                          </a:solidFill>
                          <a:effectLst/>
                          <a:latin typeface="+mn-lt"/>
                          <a:ea typeface="+mn-ea"/>
                          <a:cs typeface="+mn-cs"/>
                        </a:rPr>
                        <a:t>个点的最紧框去和</a:t>
                      </a:r>
                      <a:r>
                        <a:rPr lang="en-US" altLang="zh-CN" sz="2000" b="1" u="none" strike="noStrike" dirty="0">
                          <a:solidFill>
                            <a:schemeClr val="dk1"/>
                          </a:solidFill>
                          <a:effectLst/>
                          <a:latin typeface="+mn-lt"/>
                          <a:ea typeface="+mn-ea"/>
                          <a:cs typeface="+mn-cs"/>
                        </a:rPr>
                        <a:t>GT</a:t>
                      </a:r>
                      <a:r>
                        <a:rPr lang="zh-CN" altLang="en-US" sz="2000" b="1" u="none" strike="noStrike" dirty="0">
                          <a:solidFill>
                            <a:schemeClr val="dk1"/>
                          </a:solidFill>
                          <a:effectLst/>
                          <a:latin typeface="+mn-lt"/>
                          <a:ea typeface="+mn-ea"/>
                          <a:cs typeface="+mn-cs"/>
                        </a:rPr>
                        <a:t>计算</a:t>
                      </a:r>
                      <a:r>
                        <a:rPr lang="en-US" altLang="zh-CN" sz="2000" b="1" u="none" strike="noStrike" dirty="0">
                          <a:solidFill>
                            <a:schemeClr val="dk1"/>
                          </a:solidFill>
                          <a:effectLst/>
                          <a:latin typeface="+mn-lt"/>
                          <a:ea typeface="+mn-ea"/>
                          <a:cs typeface="+mn-cs"/>
                        </a:rPr>
                        <a:t>loss</a:t>
                      </a:r>
                      <a:r>
                        <a:rPr lang="zh-CN" altLang="en-US" sz="2000" u="none" strike="noStrike" dirty="0">
                          <a:solidFill>
                            <a:schemeClr val="dk1"/>
                          </a:solidFill>
                          <a:effectLst/>
                          <a:latin typeface="+mn-lt"/>
                          <a:ea typeface="+mn-ea"/>
                          <a:cs typeface="+mn-cs"/>
                        </a:rPr>
                        <a:t>。然后</a:t>
                      </a:r>
                      <a:r>
                        <a:rPr lang="en-US" altLang="zh-CN" sz="2000" u="none" strike="noStrike" dirty="0">
                          <a:solidFill>
                            <a:schemeClr val="dk1"/>
                          </a:solidFill>
                          <a:effectLst/>
                          <a:latin typeface="+mn-lt"/>
                          <a:ea typeface="+mn-ea"/>
                          <a:cs typeface="+mn-cs"/>
                        </a:rPr>
                        <a:t>loss</a:t>
                      </a:r>
                      <a:r>
                        <a:rPr lang="zh-CN" altLang="en-US" sz="2000" u="none" strike="noStrike" dirty="0">
                          <a:solidFill>
                            <a:schemeClr val="dk1"/>
                          </a:solidFill>
                          <a:effectLst/>
                          <a:latin typeface="+mn-lt"/>
                          <a:ea typeface="+mn-ea"/>
                          <a:cs typeface="+mn-cs"/>
                        </a:rPr>
                        <a:t>只回传给对生成这个框有贡献的点。</a:t>
                      </a:r>
                    </a:p>
                  </a:txBody>
                  <a:tcPr marL="6350" marR="6350" marT="6350" marB="0" anchor="ctr"/>
                </a:tc>
                <a:extLst>
                  <a:ext uri="{0D108BD9-81ED-4DB2-BD59-A6C34878D82A}">
                    <a16:rowId xmlns:a16="http://schemas.microsoft.com/office/drawing/2014/main" val="553944926"/>
                  </a:ext>
                </a:extLst>
              </a:tr>
              <a:tr h="792480">
                <a:tc>
                  <a:txBody>
                    <a:bodyPr/>
                    <a:lstStyle/>
                    <a:p>
                      <a:pPr algn="l" fontAlgn="ctr"/>
                      <a:r>
                        <a:rPr lang="en-US" sz="2000" b="1" u="none" strike="noStrike" dirty="0">
                          <a:solidFill>
                            <a:schemeClr val="dk1"/>
                          </a:solidFill>
                          <a:effectLst/>
                          <a:latin typeface="+mn-lt"/>
                          <a:ea typeface="+mn-ea"/>
                          <a:cs typeface="+mn-cs"/>
                        </a:rPr>
                        <a:t>feature layer selection</a:t>
                      </a:r>
                      <a:r>
                        <a:rPr lang="en-US" sz="2000" u="none" strike="noStrike" dirty="0">
                          <a:solidFill>
                            <a:schemeClr val="dk1"/>
                          </a:solidFill>
                          <a:effectLst/>
                          <a:latin typeface="+mn-lt"/>
                          <a:ea typeface="+mn-ea"/>
                          <a:cs typeface="+mn-cs"/>
                        </a:rPr>
                        <a:t>(</a:t>
                      </a:r>
                      <a:r>
                        <a:rPr lang="en-US" sz="2000" u="none" strike="noStrike" dirty="0" err="1">
                          <a:solidFill>
                            <a:schemeClr val="dk1"/>
                          </a:solidFill>
                          <a:effectLst/>
                          <a:latin typeface="+mn-lt"/>
                          <a:ea typeface="+mn-ea"/>
                          <a:cs typeface="+mn-cs"/>
                        </a:rPr>
                        <a:t>假free</a:t>
                      </a:r>
                      <a:r>
                        <a:rPr lang="en-US" sz="2000" u="none" strike="noStrike" dirty="0">
                          <a:solidFill>
                            <a:schemeClr val="dk1"/>
                          </a:solidFill>
                          <a:effectLst/>
                          <a:latin typeface="+mn-lt"/>
                          <a:ea typeface="+mn-ea"/>
                          <a:cs typeface="+mn-cs"/>
                        </a:rPr>
                        <a:t>)</a:t>
                      </a:r>
                    </a:p>
                  </a:txBody>
                  <a:tcPr marL="6350" marR="6350" marT="6350" marB="0" anchor="ctr"/>
                </a:tc>
                <a:tc>
                  <a:txBody>
                    <a:bodyPr/>
                    <a:lstStyle/>
                    <a:p>
                      <a:pPr algn="l" fontAlgn="ctr"/>
                      <a:r>
                        <a:rPr lang="en-US" altLang="zh-CN" sz="2000" u="none" strike="noStrike" dirty="0">
                          <a:solidFill>
                            <a:srgbClr val="00B050"/>
                          </a:solidFill>
                          <a:effectLst/>
                          <a:latin typeface="+mn-lt"/>
                          <a:ea typeface="+mn-ea"/>
                          <a:cs typeface="+mn-cs"/>
                        </a:rPr>
                        <a:t>Adaptive Training Sample Selection</a:t>
                      </a:r>
                      <a:endParaRPr lang="zh-CN" altLang="en-US" sz="2000" u="none" strike="noStrike" dirty="0">
                        <a:solidFill>
                          <a:srgbClr val="00B050"/>
                        </a:solidFill>
                        <a:effectLst/>
                        <a:latin typeface="+mn-lt"/>
                        <a:ea typeface="+mn-ea"/>
                        <a:cs typeface="+mn-cs"/>
                      </a:endParaRPr>
                    </a:p>
                  </a:txBody>
                  <a:tcPr marL="6350" marR="6350" marT="6350" marB="0" anchor="ctr"/>
                </a:tc>
                <a:tc>
                  <a:txBody>
                    <a:bodyPr/>
                    <a:lstStyle/>
                    <a:p>
                      <a:pPr algn="l" fontAlgn="ctr"/>
                      <a:r>
                        <a:rPr lang="en-US" altLang="zh-CN" sz="2000" u="none" strike="noStrike" dirty="0">
                          <a:solidFill>
                            <a:schemeClr val="dk1"/>
                          </a:solidFill>
                          <a:effectLst/>
                          <a:latin typeface="+mn-lt"/>
                          <a:ea typeface="+mn-ea"/>
                          <a:cs typeface="+mn-cs"/>
                        </a:rPr>
                        <a:t>42.1</a:t>
                      </a:r>
                    </a:p>
                  </a:txBody>
                  <a:tcPr marL="6350" marR="6350" marT="6350" marB="0" anchor="ctr"/>
                </a:tc>
                <a:tc>
                  <a:txBody>
                    <a:bodyPr/>
                    <a:lstStyle/>
                    <a:p>
                      <a:pPr algn="l" fontAlgn="ctr"/>
                      <a:r>
                        <a:rPr lang="en-US" sz="2000" u="none" strike="noStrike" dirty="0" err="1">
                          <a:solidFill>
                            <a:schemeClr val="dk1"/>
                          </a:solidFill>
                          <a:effectLst/>
                          <a:latin typeface="+mn-lt"/>
                          <a:ea typeface="+mn-ea"/>
                          <a:cs typeface="+mn-cs"/>
                        </a:rPr>
                        <a:t>RetinaNet+FSAF</a:t>
                      </a:r>
                      <a:r>
                        <a:rPr lang="en-US" sz="2000" u="none" strike="noStrike" dirty="0">
                          <a:solidFill>
                            <a:schemeClr val="dk1"/>
                          </a:solidFill>
                          <a:effectLst/>
                          <a:latin typeface="+mn-lt"/>
                          <a:ea typeface="+mn-ea"/>
                          <a:cs typeface="+mn-cs"/>
                        </a:rPr>
                        <a:t>  = </a:t>
                      </a:r>
                      <a:r>
                        <a:rPr lang="zh-CN" altLang="en-US" sz="2000" b="1" u="none" strike="noStrike" dirty="0">
                          <a:solidFill>
                            <a:schemeClr val="dk1"/>
                          </a:solidFill>
                          <a:effectLst/>
                          <a:latin typeface="+mn-lt"/>
                          <a:ea typeface="+mn-ea"/>
                          <a:cs typeface="+mn-cs"/>
                        </a:rPr>
                        <a:t>依据</a:t>
                      </a:r>
                      <a:r>
                        <a:rPr lang="en-US" sz="2000" b="1" u="none" strike="noStrike" dirty="0">
                          <a:solidFill>
                            <a:schemeClr val="dk1"/>
                          </a:solidFill>
                          <a:effectLst/>
                          <a:latin typeface="+mn-lt"/>
                          <a:ea typeface="+mn-ea"/>
                          <a:cs typeface="+mn-cs"/>
                        </a:rPr>
                        <a:t>anchor-free</a:t>
                      </a:r>
                      <a:r>
                        <a:rPr lang="zh-CN" altLang="en-US" sz="2000" b="1" u="none" strike="noStrike" dirty="0">
                          <a:solidFill>
                            <a:schemeClr val="dk1"/>
                          </a:solidFill>
                          <a:effectLst/>
                          <a:latin typeface="+mn-lt"/>
                          <a:ea typeface="+mn-ea"/>
                          <a:cs typeface="+mn-cs"/>
                        </a:rPr>
                        <a:t>分支计算</a:t>
                      </a:r>
                      <a:r>
                        <a:rPr lang="en-US" sz="2000" b="1" u="none" strike="noStrike" dirty="0">
                          <a:solidFill>
                            <a:schemeClr val="dk1"/>
                          </a:solidFill>
                          <a:effectLst/>
                          <a:latin typeface="+mn-lt"/>
                          <a:ea typeface="+mn-ea"/>
                          <a:cs typeface="+mn-cs"/>
                        </a:rPr>
                        <a:t>loss</a:t>
                      </a:r>
                      <a:r>
                        <a:rPr lang="zh-CN" altLang="en-US" sz="2000" b="1" u="none" strike="noStrike" dirty="0">
                          <a:solidFill>
                            <a:schemeClr val="dk1"/>
                          </a:solidFill>
                          <a:effectLst/>
                          <a:latin typeface="+mn-lt"/>
                          <a:ea typeface="+mn-ea"/>
                          <a:cs typeface="+mn-cs"/>
                        </a:rPr>
                        <a:t>来在线选择特征图 </a:t>
                      </a:r>
                      <a:r>
                        <a:rPr lang="en-US" altLang="zh-CN" sz="2000" b="1" u="none" strike="noStrike" dirty="0">
                          <a:solidFill>
                            <a:schemeClr val="dk1"/>
                          </a:solidFill>
                          <a:effectLst/>
                          <a:latin typeface="+mn-lt"/>
                          <a:ea typeface="+mn-ea"/>
                          <a:cs typeface="+mn-cs"/>
                        </a:rPr>
                        <a:t>+ </a:t>
                      </a:r>
                      <a:r>
                        <a:rPr lang="en-US" sz="2000" b="1" u="none" strike="noStrike" dirty="0">
                          <a:solidFill>
                            <a:schemeClr val="dk1"/>
                          </a:solidFill>
                          <a:effectLst/>
                          <a:latin typeface="+mn-lt"/>
                          <a:ea typeface="+mn-ea"/>
                          <a:cs typeface="+mn-cs"/>
                        </a:rPr>
                        <a:t>anchor-based</a:t>
                      </a:r>
                      <a:r>
                        <a:rPr lang="zh-CN" altLang="en-US" sz="2000" b="1" u="none" strike="noStrike" dirty="0">
                          <a:solidFill>
                            <a:schemeClr val="dk1"/>
                          </a:solidFill>
                          <a:effectLst/>
                          <a:latin typeface="+mn-lt"/>
                          <a:ea typeface="+mn-ea"/>
                          <a:cs typeface="+mn-cs"/>
                        </a:rPr>
                        <a:t>与</a:t>
                      </a:r>
                      <a:r>
                        <a:rPr lang="en-US" sz="2000" b="1" u="none" strike="noStrike" dirty="0">
                          <a:solidFill>
                            <a:schemeClr val="dk1"/>
                          </a:solidFill>
                          <a:effectLst/>
                          <a:latin typeface="+mn-lt"/>
                          <a:ea typeface="+mn-ea"/>
                          <a:cs typeface="+mn-cs"/>
                        </a:rPr>
                        <a:t>anchor-free</a:t>
                      </a:r>
                      <a:r>
                        <a:rPr lang="zh-CN" altLang="en-US" sz="2000" b="1" u="none" strike="noStrike" dirty="0">
                          <a:solidFill>
                            <a:schemeClr val="dk1"/>
                          </a:solidFill>
                          <a:effectLst/>
                          <a:latin typeface="+mn-lt"/>
                          <a:ea typeface="+mn-ea"/>
                          <a:cs typeface="+mn-cs"/>
                        </a:rPr>
                        <a:t>联合训练才能显著提高性能</a:t>
                      </a:r>
                      <a:r>
                        <a:rPr lang="zh-CN" altLang="en-US" sz="2000" u="none" strike="noStrike" dirty="0">
                          <a:solidFill>
                            <a:schemeClr val="dk1"/>
                          </a:solidFill>
                          <a:effectLst/>
                          <a:latin typeface="+mn-lt"/>
                          <a:ea typeface="+mn-ea"/>
                          <a:cs typeface="+mn-cs"/>
                        </a:rPr>
                        <a:t>。</a:t>
                      </a:r>
                    </a:p>
                  </a:txBody>
                  <a:tcPr marL="6350" marR="6350" marT="6350" marB="0" anchor="ctr"/>
                </a:tc>
                <a:extLst>
                  <a:ext uri="{0D108BD9-81ED-4DB2-BD59-A6C34878D82A}">
                    <a16:rowId xmlns:a16="http://schemas.microsoft.com/office/drawing/2014/main" val="1523601326"/>
                  </a:ext>
                </a:extLst>
              </a:tr>
            </a:tbl>
          </a:graphicData>
        </a:graphic>
      </p:graphicFrame>
    </p:spTree>
    <p:extLst>
      <p:ext uri="{BB962C8B-B14F-4D97-AF65-F5344CB8AC3E}">
        <p14:creationId xmlns:p14="http://schemas.microsoft.com/office/powerpoint/2010/main" val="8352287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6F5D8B-6C4C-4ACF-9438-1D26248885F7}"/>
              </a:ext>
            </a:extLst>
          </p:cNvPr>
          <p:cNvSpPr>
            <a:spLocks noGrp="1"/>
          </p:cNvSpPr>
          <p:nvPr>
            <p:ph type="ctrTitle"/>
          </p:nvPr>
        </p:nvSpPr>
        <p:spPr>
          <a:xfrm>
            <a:off x="1487170" y="2590800"/>
            <a:ext cx="9217660" cy="1231106"/>
          </a:xfrm>
        </p:spPr>
        <p:txBody>
          <a:bodyPr/>
          <a:lstStyle/>
          <a:p>
            <a:pPr algn="ctr"/>
            <a:r>
              <a:rPr lang="en-US" altLang="zh-CN" sz="4000" dirty="0" err="1"/>
              <a:t>AnchorFitted</a:t>
            </a:r>
            <a:r>
              <a:rPr lang="zh-CN" altLang="en-US" sz="4000" dirty="0"/>
              <a:t>：</a:t>
            </a:r>
            <a:br>
              <a:rPr lang="en-US" altLang="zh-CN" sz="4000" dirty="0"/>
            </a:br>
            <a:r>
              <a:rPr lang="zh-CN" altLang="en-US" sz="4000" dirty="0"/>
              <a:t>反馈驱动目标检测</a:t>
            </a:r>
            <a:r>
              <a:rPr lang="en-US" altLang="zh-CN" sz="4000" dirty="0"/>
              <a:t>anchor</a:t>
            </a:r>
            <a:r>
              <a:rPr lang="zh-CN" altLang="en-US" sz="4000" dirty="0"/>
              <a:t>仲裁者</a:t>
            </a:r>
          </a:p>
        </p:txBody>
      </p:sp>
    </p:spTree>
    <p:extLst>
      <p:ext uri="{BB962C8B-B14F-4D97-AF65-F5344CB8AC3E}">
        <p14:creationId xmlns:p14="http://schemas.microsoft.com/office/powerpoint/2010/main" val="15568195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F2F06FF1-0CD0-4B68-B83F-5EFE50AF30F1}"/>
              </a:ext>
            </a:extLst>
          </p:cNvPr>
          <p:cNvSpPr>
            <a:spLocks noGrp="1"/>
          </p:cNvSpPr>
          <p:nvPr>
            <p:ph type="title"/>
          </p:nvPr>
        </p:nvSpPr>
        <p:spPr>
          <a:xfrm>
            <a:off x="1112519" y="1221198"/>
            <a:ext cx="4350385" cy="492125"/>
          </a:xfrm>
        </p:spPr>
        <p:txBody>
          <a:bodyPr/>
          <a:lstStyle/>
          <a:p>
            <a:r>
              <a:rPr lang="zh-CN" altLang="en-US" dirty="0"/>
              <a:t>猜想实验</a:t>
            </a:r>
          </a:p>
        </p:txBody>
      </p:sp>
      <p:sp>
        <p:nvSpPr>
          <p:cNvPr id="5" name="文本占位符 1">
            <a:extLst>
              <a:ext uri="{FF2B5EF4-FFF2-40B4-BE49-F238E27FC236}">
                <a16:creationId xmlns:a16="http://schemas.microsoft.com/office/drawing/2014/main" id="{DCC6E43E-BC8F-47C8-A3D8-8ACDA9065EDD}"/>
              </a:ext>
            </a:extLst>
          </p:cNvPr>
          <p:cNvSpPr>
            <a:spLocks noGrp="1"/>
          </p:cNvSpPr>
          <p:nvPr>
            <p:ph type="body" sz="quarter" idx="13"/>
          </p:nvPr>
        </p:nvSpPr>
        <p:spPr>
          <a:xfrm>
            <a:off x="1066800" y="2180193"/>
            <a:ext cx="10058400" cy="369332"/>
          </a:xfrm>
        </p:spPr>
        <p:txBody>
          <a:bodyPr/>
          <a:lstStyle/>
          <a:p>
            <a:r>
              <a:rPr lang="en-US" altLang="zh-CN" dirty="0"/>
              <a:t>1. </a:t>
            </a:r>
            <a:r>
              <a:rPr lang="zh-CN" altLang="en-US" dirty="0"/>
              <a:t>在</a:t>
            </a:r>
            <a:r>
              <a:rPr lang="en-US" altLang="zh-CN" dirty="0"/>
              <a:t>COCO</a:t>
            </a:r>
            <a:r>
              <a:rPr lang="zh-CN" altLang="en-US" dirty="0"/>
              <a:t>数据集中，我们发现：小</a:t>
            </a:r>
            <a:r>
              <a:rPr lang="zh-CN" altLang="en-US" b="1" dirty="0"/>
              <a:t>目标数量很多</a:t>
            </a:r>
            <a:r>
              <a:rPr lang="en-US" altLang="zh-CN" b="1" dirty="0"/>
              <a:t>(41.43%)</a:t>
            </a:r>
            <a:r>
              <a:rPr lang="zh-CN" altLang="en-US" b="1" dirty="0"/>
              <a:t>，但分布非常不均匀</a:t>
            </a:r>
            <a:r>
              <a:rPr lang="zh-CN" altLang="en-US" dirty="0"/>
              <a:t>，有将近</a:t>
            </a:r>
            <a:r>
              <a:rPr lang="en-US" altLang="zh-CN" b="1" dirty="0"/>
              <a:t>50%</a:t>
            </a:r>
            <a:r>
              <a:rPr lang="zh-CN" altLang="en-US" dirty="0"/>
              <a:t>的图像中没有小目标。</a:t>
            </a:r>
          </a:p>
        </p:txBody>
      </p:sp>
      <p:graphicFrame>
        <p:nvGraphicFramePr>
          <p:cNvPr id="7" name="表格 11">
            <a:extLst>
              <a:ext uri="{FF2B5EF4-FFF2-40B4-BE49-F238E27FC236}">
                <a16:creationId xmlns:a16="http://schemas.microsoft.com/office/drawing/2014/main" id="{FDE4EC4C-59B2-4531-AE7A-4D7497846E6B}"/>
              </a:ext>
            </a:extLst>
          </p:cNvPr>
          <p:cNvGraphicFramePr>
            <a:graphicFrameLocks noGrp="1"/>
          </p:cNvGraphicFramePr>
          <p:nvPr>
            <p:extLst>
              <p:ext uri="{D42A27DB-BD31-4B8C-83A1-F6EECF244321}">
                <p14:modId xmlns:p14="http://schemas.microsoft.com/office/powerpoint/2010/main" val="3869078928"/>
              </p:ext>
            </p:extLst>
          </p:nvPr>
        </p:nvGraphicFramePr>
        <p:xfrm>
          <a:off x="3276600" y="3810000"/>
          <a:ext cx="5791200" cy="1660653"/>
        </p:xfrm>
        <a:graphic>
          <a:graphicData uri="http://schemas.openxmlformats.org/drawingml/2006/table">
            <a:tbl>
              <a:tblPr firstRow="1" bandRow="1">
                <a:tableStyleId>{5940675A-B579-460E-94D1-54222C63F5DA}</a:tableStyleId>
              </a:tblPr>
              <a:tblGrid>
                <a:gridCol w="1547620">
                  <a:extLst>
                    <a:ext uri="{9D8B030D-6E8A-4147-A177-3AD203B41FA5}">
                      <a16:colId xmlns:a16="http://schemas.microsoft.com/office/drawing/2014/main" val="2406882499"/>
                    </a:ext>
                  </a:extLst>
                </a:gridCol>
                <a:gridCol w="1989798">
                  <a:extLst>
                    <a:ext uri="{9D8B030D-6E8A-4147-A177-3AD203B41FA5}">
                      <a16:colId xmlns:a16="http://schemas.microsoft.com/office/drawing/2014/main" val="4112066161"/>
                    </a:ext>
                  </a:extLst>
                </a:gridCol>
                <a:gridCol w="2253782">
                  <a:extLst>
                    <a:ext uri="{9D8B030D-6E8A-4147-A177-3AD203B41FA5}">
                      <a16:colId xmlns:a16="http://schemas.microsoft.com/office/drawing/2014/main" val="429747284"/>
                    </a:ext>
                  </a:extLst>
                </a:gridCol>
              </a:tblGrid>
              <a:tr h="457200">
                <a:tc>
                  <a:txBody>
                    <a:bodyPr/>
                    <a:lstStyle/>
                    <a:p>
                      <a:pPr algn="ctr" fontAlgn="t"/>
                      <a:endParaRPr lang="zh-CN" altLang="en-US" sz="2000" u="none" strike="noStrike" dirty="0">
                        <a:solidFill>
                          <a:schemeClr val="dk1"/>
                        </a:solidFill>
                        <a:effectLst/>
                        <a:latin typeface="+mn-lt"/>
                        <a:ea typeface="+mn-ea"/>
                        <a:cs typeface="+mn-cs"/>
                      </a:endParaRPr>
                    </a:p>
                  </a:txBody>
                  <a:tcPr marL="6350" marR="6350" marT="6350" marB="0" anchor="ctr">
                    <a:solidFill>
                      <a:srgbClr val="E9EDF4"/>
                    </a:solidFill>
                  </a:tcPr>
                </a:tc>
                <a:tc>
                  <a:txBody>
                    <a:bodyPr/>
                    <a:lstStyle/>
                    <a:p>
                      <a:pPr algn="ctr" fontAlgn="t"/>
                      <a:r>
                        <a:rPr lang="zh-CN" altLang="en-US" sz="2000" u="none" strike="noStrike" dirty="0">
                          <a:solidFill>
                            <a:schemeClr val="dk1"/>
                          </a:solidFill>
                          <a:effectLst/>
                          <a:latin typeface="+mn-lt"/>
                          <a:ea typeface="+mn-ea"/>
                          <a:cs typeface="+mn-cs"/>
                        </a:rPr>
                        <a:t>目标数量</a:t>
                      </a:r>
                      <a:endParaRPr lang="en-US" sz="2000" u="none" strike="noStrike" dirty="0">
                        <a:solidFill>
                          <a:schemeClr val="dk1"/>
                        </a:solidFill>
                        <a:effectLst/>
                        <a:latin typeface="+mn-lt"/>
                        <a:ea typeface="+mn-ea"/>
                        <a:cs typeface="+mn-cs"/>
                      </a:endParaRPr>
                    </a:p>
                  </a:txBody>
                  <a:tcPr marL="6350" marR="6350" marT="6350" marB="0" anchor="ctr">
                    <a:solidFill>
                      <a:srgbClr val="E9EDF4"/>
                    </a:solidFill>
                  </a:tcPr>
                </a:tc>
                <a:tc>
                  <a:txBody>
                    <a:bodyPr/>
                    <a:lstStyle/>
                    <a:p>
                      <a:pPr algn="ctr" fontAlgn="t"/>
                      <a:r>
                        <a:rPr lang="zh-CN" altLang="en-US" sz="2000" u="none" strike="noStrike" dirty="0">
                          <a:solidFill>
                            <a:schemeClr val="dk1"/>
                          </a:solidFill>
                          <a:effectLst/>
                          <a:latin typeface="+mn-lt"/>
                          <a:ea typeface="+mn-ea"/>
                          <a:cs typeface="+mn-cs"/>
                        </a:rPr>
                        <a:t>图片比重</a:t>
                      </a:r>
                      <a:endParaRPr lang="en-US" sz="2000" u="none" strike="noStrike" dirty="0">
                        <a:solidFill>
                          <a:schemeClr val="dk1"/>
                        </a:solidFill>
                        <a:effectLst/>
                        <a:latin typeface="+mn-lt"/>
                        <a:ea typeface="+mn-ea"/>
                        <a:cs typeface="+mn-cs"/>
                      </a:endParaRPr>
                    </a:p>
                  </a:txBody>
                  <a:tcPr marL="6350" marR="6350" marT="6350" marB="0" anchor="ctr">
                    <a:solidFill>
                      <a:srgbClr val="E9EDF4"/>
                    </a:solidFill>
                  </a:tcPr>
                </a:tc>
                <a:extLst>
                  <a:ext uri="{0D108BD9-81ED-4DB2-BD59-A6C34878D82A}">
                    <a16:rowId xmlns:a16="http://schemas.microsoft.com/office/drawing/2014/main" val="553923592"/>
                  </a:ext>
                </a:extLst>
              </a:tr>
              <a:tr h="401151">
                <a:tc>
                  <a:txBody>
                    <a:bodyPr/>
                    <a:lstStyle/>
                    <a:p>
                      <a:pPr algn="ctr" fontAlgn="b"/>
                      <a:r>
                        <a:rPr lang="zh-CN" altLang="en-US" sz="2000" u="none" strike="noStrike" dirty="0">
                          <a:solidFill>
                            <a:schemeClr val="dk1"/>
                          </a:solidFill>
                          <a:effectLst/>
                          <a:latin typeface="+mn-lt"/>
                          <a:ea typeface="+mn-ea"/>
                          <a:cs typeface="+mn-cs"/>
                        </a:rPr>
                        <a:t>小物体</a:t>
                      </a:r>
                      <a:endParaRPr lang="en-US" sz="2000" u="none" strike="noStrike" dirty="0">
                        <a:solidFill>
                          <a:schemeClr val="dk1"/>
                        </a:solidFill>
                        <a:effectLst/>
                        <a:latin typeface="+mn-lt"/>
                        <a:ea typeface="+mn-ea"/>
                        <a:cs typeface="+mn-cs"/>
                      </a:endParaRPr>
                    </a:p>
                  </a:txBody>
                  <a:tcPr marL="6350" marR="6350" marT="6350" marB="0" anchor="ctr">
                    <a:solidFill>
                      <a:srgbClr val="E9EDF4"/>
                    </a:solidFill>
                  </a:tcPr>
                </a:tc>
                <a:tc>
                  <a:txBody>
                    <a:bodyPr/>
                    <a:lstStyle/>
                    <a:p>
                      <a:pPr algn="ctr" fontAlgn="b"/>
                      <a:r>
                        <a:rPr lang="en-US" altLang="zh-CN" sz="2000" b="1" u="none" strike="noStrike" dirty="0">
                          <a:solidFill>
                            <a:schemeClr val="dk1"/>
                          </a:solidFill>
                          <a:effectLst/>
                          <a:latin typeface="+mn-lt"/>
                          <a:ea typeface="+mn-ea"/>
                          <a:cs typeface="+mn-cs"/>
                        </a:rPr>
                        <a:t>41.43%</a:t>
                      </a:r>
                      <a:endParaRPr lang="zh-CN" altLang="en-US" sz="2000" b="1" u="none" strike="noStrike" dirty="0">
                        <a:solidFill>
                          <a:schemeClr val="dk1"/>
                        </a:solidFill>
                        <a:effectLst/>
                        <a:latin typeface="+mn-lt"/>
                        <a:ea typeface="+mn-ea"/>
                        <a:cs typeface="+mn-cs"/>
                      </a:endParaRPr>
                    </a:p>
                  </a:txBody>
                  <a:tcPr marL="6350" marR="6350" marT="6350" marB="0" anchor="ctr">
                    <a:solidFill>
                      <a:srgbClr val="E9EDF4"/>
                    </a:solidFill>
                  </a:tcPr>
                </a:tc>
                <a:tc>
                  <a:txBody>
                    <a:bodyPr/>
                    <a:lstStyle/>
                    <a:p>
                      <a:pPr algn="ctr" fontAlgn="b"/>
                      <a:r>
                        <a:rPr lang="en-US" altLang="zh-CN" sz="2000" b="1" u="none" strike="noStrike" dirty="0">
                          <a:solidFill>
                            <a:schemeClr val="dk1"/>
                          </a:solidFill>
                          <a:effectLst/>
                          <a:latin typeface="+mn-lt"/>
                          <a:ea typeface="+mn-ea"/>
                          <a:cs typeface="+mn-cs"/>
                        </a:rPr>
                        <a:t>51.82%</a:t>
                      </a:r>
                      <a:endParaRPr lang="zh-CN" altLang="en-US" sz="2000" b="1" u="none" strike="noStrike" dirty="0">
                        <a:solidFill>
                          <a:schemeClr val="dk1"/>
                        </a:solidFill>
                        <a:effectLst/>
                        <a:latin typeface="+mn-lt"/>
                        <a:ea typeface="+mn-ea"/>
                        <a:cs typeface="+mn-cs"/>
                      </a:endParaRPr>
                    </a:p>
                  </a:txBody>
                  <a:tcPr marL="6350" marR="6350" marT="6350" marB="0" anchor="ctr">
                    <a:solidFill>
                      <a:srgbClr val="E9EDF4"/>
                    </a:solidFill>
                  </a:tcPr>
                </a:tc>
                <a:extLst>
                  <a:ext uri="{0D108BD9-81ED-4DB2-BD59-A6C34878D82A}">
                    <a16:rowId xmlns:a16="http://schemas.microsoft.com/office/drawing/2014/main" val="3787575461"/>
                  </a:ext>
                </a:extLst>
              </a:tr>
              <a:tr h="401151">
                <a:tc>
                  <a:txBody>
                    <a:bodyPr/>
                    <a:lstStyle/>
                    <a:p>
                      <a:pPr algn="ctr" fontAlgn="b"/>
                      <a:r>
                        <a:rPr lang="zh-CN" altLang="en-US" sz="2000" u="none" strike="noStrike" dirty="0">
                          <a:solidFill>
                            <a:schemeClr val="dk1"/>
                          </a:solidFill>
                          <a:effectLst/>
                          <a:latin typeface="+mn-lt"/>
                          <a:ea typeface="+mn-ea"/>
                          <a:cs typeface="+mn-cs"/>
                        </a:rPr>
                        <a:t>中物体</a:t>
                      </a:r>
                      <a:endParaRPr lang="en-US" sz="2000" u="none" strike="noStrike" dirty="0">
                        <a:solidFill>
                          <a:schemeClr val="dk1"/>
                        </a:solidFill>
                        <a:effectLst/>
                        <a:latin typeface="+mn-lt"/>
                        <a:ea typeface="+mn-ea"/>
                        <a:cs typeface="+mn-cs"/>
                      </a:endParaRPr>
                    </a:p>
                  </a:txBody>
                  <a:tcPr marL="6350" marR="6350" marT="6350" marB="0" anchor="ctr">
                    <a:solidFill>
                      <a:srgbClr val="E9EDF4"/>
                    </a:solidFill>
                  </a:tcPr>
                </a:tc>
                <a:tc>
                  <a:txBody>
                    <a:bodyPr/>
                    <a:lstStyle/>
                    <a:p>
                      <a:pPr algn="ctr" fontAlgn="b"/>
                      <a:r>
                        <a:rPr lang="en-US" altLang="zh-CN" sz="2000" u="none" strike="noStrike" dirty="0">
                          <a:solidFill>
                            <a:schemeClr val="dk1"/>
                          </a:solidFill>
                          <a:effectLst/>
                          <a:latin typeface="+mn-lt"/>
                          <a:ea typeface="+mn-ea"/>
                          <a:cs typeface="+mn-cs"/>
                        </a:rPr>
                        <a:t>34.32%</a:t>
                      </a:r>
                      <a:endParaRPr lang="zh-CN" altLang="en-US" sz="2000" u="none" strike="noStrike" dirty="0">
                        <a:solidFill>
                          <a:schemeClr val="dk1"/>
                        </a:solidFill>
                        <a:effectLst/>
                        <a:latin typeface="+mn-lt"/>
                        <a:ea typeface="+mn-ea"/>
                        <a:cs typeface="+mn-cs"/>
                      </a:endParaRPr>
                    </a:p>
                  </a:txBody>
                  <a:tcPr marL="6350" marR="6350" marT="6350" marB="0" anchor="ctr">
                    <a:solidFill>
                      <a:srgbClr val="E9EDF4"/>
                    </a:solidFill>
                  </a:tcPr>
                </a:tc>
                <a:tc>
                  <a:txBody>
                    <a:bodyPr/>
                    <a:lstStyle/>
                    <a:p>
                      <a:pPr algn="ctr" fontAlgn="b"/>
                      <a:r>
                        <a:rPr lang="en-US" altLang="zh-CN" sz="2000" u="none" strike="noStrike" dirty="0">
                          <a:solidFill>
                            <a:schemeClr val="dk1"/>
                          </a:solidFill>
                          <a:effectLst/>
                          <a:latin typeface="+mn-lt"/>
                          <a:ea typeface="+mn-ea"/>
                          <a:cs typeface="+mn-cs"/>
                        </a:rPr>
                        <a:t>70.07%</a:t>
                      </a:r>
                      <a:endParaRPr lang="zh-CN" altLang="en-US" sz="2000" u="none" strike="noStrike" dirty="0">
                        <a:solidFill>
                          <a:schemeClr val="dk1"/>
                        </a:solidFill>
                        <a:effectLst/>
                        <a:latin typeface="+mn-lt"/>
                        <a:ea typeface="+mn-ea"/>
                        <a:cs typeface="+mn-cs"/>
                      </a:endParaRPr>
                    </a:p>
                  </a:txBody>
                  <a:tcPr marL="6350" marR="6350" marT="6350" marB="0" anchor="ctr">
                    <a:solidFill>
                      <a:srgbClr val="E9EDF4"/>
                    </a:solidFill>
                  </a:tcPr>
                </a:tc>
                <a:extLst>
                  <a:ext uri="{0D108BD9-81ED-4DB2-BD59-A6C34878D82A}">
                    <a16:rowId xmlns:a16="http://schemas.microsoft.com/office/drawing/2014/main" val="1720824010"/>
                  </a:ext>
                </a:extLst>
              </a:tr>
              <a:tr h="401151">
                <a:tc>
                  <a:txBody>
                    <a:bodyPr/>
                    <a:lstStyle/>
                    <a:p>
                      <a:pPr algn="ctr" fontAlgn="t"/>
                      <a:r>
                        <a:rPr lang="zh-CN" altLang="en-US" sz="2000" u="none" strike="noStrike" dirty="0">
                          <a:solidFill>
                            <a:schemeClr val="dk1"/>
                          </a:solidFill>
                          <a:effectLst/>
                          <a:latin typeface="+mn-lt"/>
                          <a:ea typeface="+mn-ea"/>
                          <a:cs typeface="+mn-cs"/>
                        </a:rPr>
                        <a:t>大物体</a:t>
                      </a:r>
                      <a:endParaRPr lang="en-US" sz="2000" u="none" strike="noStrike" dirty="0">
                        <a:solidFill>
                          <a:schemeClr val="dk1"/>
                        </a:solidFill>
                        <a:effectLst/>
                        <a:latin typeface="+mn-lt"/>
                        <a:ea typeface="+mn-ea"/>
                        <a:cs typeface="+mn-cs"/>
                      </a:endParaRPr>
                    </a:p>
                  </a:txBody>
                  <a:tcPr marL="6350" marR="6350" marT="6350" marB="0" anchor="ctr">
                    <a:solidFill>
                      <a:srgbClr val="E9EDF4"/>
                    </a:solidFill>
                  </a:tcPr>
                </a:tc>
                <a:tc>
                  <a:txBody>
                    <a:bodyPr/>
                    <a:lstStyle/>
                    <a:p>
                      <a:pPr algn="ctr" fontAlgn="t"/>
                      <a:r>
                        <a:rPr lang="en-US" altLang="zh-CN" sz="2000" u="none" strike="noStrike" dirty="0">
                          <a:solidFill>
                            <a:schemeClr val="dk1"/>
                          </a:solidFill>
                          <a:effectLst/>
                          <a:latin typeface="+mn-lt"/>
                          <a:ea typeface="+mn-ea"/>
                          <a:cs typeface="+mn-cs"/>
                        </a:rPr>
                        <a:t>24.24%</a:t>
                      </a:r>
                      <a:endParaRPr lang="zh-CN" altLang="en-US" sz="2000" u="none" strike="noStrike" dirty="0">
                        <a:solidFill>
                          <a:schemeClr val="dk1"/>
                        </a:solidFill>
                        <a:effectLst/>
                        <a:latin typeface="+mn-lt"/>
                        <a:ea typeface="+mn-ea"/>
                        <a:cs typeface="+mn-cs"/>
                      </a:endParaRPr>
                    </a:p>
                  </a:txBody>
                  <a:tcPr marL="6350" marR="6350" marT="6350" marB="0" anchor="ctr">
                    <a:solidFill>
                      <a:srgbClr val="E9EDF4"/>
                    </a:solidFill>
                  </a:tcPr>
                </a:tc>
                <a:tc>
                  <a:txBody>
                    <a:bodyPr/>
                    <a:lstStyle/>
                    <a:p>
                      <a:pPr algn="ctr" fontAlgn="t"/>
                      <a:r>
                        <a:rPr lang="en-US" altLang="zh-CN" sz="2000" u="none" strike="noStrike" dirty="0">
                          <a:solidFill>
                            <a:schemeClr val="dk1"/>
                          </a:solidFill>
                          <a:effectLst/>
                          <a:latin typeface="+mn-lt"/>
                          <a:ea typeface="+mn-ea"/>
                          <a:cs typeface="+mn-cs"/>
                        </a:rPr>
                        <a:t>82.28%</a:t>
                      </a:r>
                      <a:endParaRPr lang="zh-CN" altLang="en-US" sz="2000" u="none" strike="noStrike" dirty="0">
                        <a:solidFill>
                          <a:schemeClr val="dk1"/>
                        </a:solidFill>
                        <a:effectLst/>
                        <a:latin typeface="+mn-lt"/>
                        <a:ea typeface="+mn-ea"/>
                        <a:cs typeface="+mn-cs"/>
                      </a:endParaRPr>
                    </a:p>
                  </a:txBody>
                  <a:tcPr marL="6350" marR="6350" marT="6350" marB="0" anchor="ctr">
                    <a:solidFill>
                      <a:srgbClr val="E9EDF4"/>
                    </a:solidFill>
                  </a:tcPr>
                </a:tc>
                <a:extLst>
                  <a:ext uri="{0D108BD9-81ED-4DB2-BD59-A6C34878D82A}">
                    <a16:rowId xmlns:a16="http://schemas.microsoft.com/office/drawing/2014/main" val="876863405"/>
                  </a:ext>
                </a:extLst>
              </a:tr>
            </a:tbl>
          </a:graphicData>
        </a:graphic>
      </p:graphicFrame>
      <p:graphicFrame>
        <p:nvGraphicFramePr>
          <p:cNvPr id="8" name="表格 9">
            <a:extLst>
              <a:ext uri="{FF2B5EF4-FFF2-40B4-BE49-F238E27FC236}">
                <a16:creationId xmlns:a16="http://schemas.microsoft.com/office/drawing/2014/main" id="{CFC2BF85-36C5-4E87-89C7-47264C6421B6}"/>
              </a:ext>
            </a:extLst>
          </p:cNvPr>
          <p:cNvGraphicFramePr>
            <a:graphicFrameLocks noGrp="1"/>
          </p:cNvGraphicFramePr>
          <p:nvPr/>
        </p:nvGraphicFramePr>
        <p:xfrm>
          <a:off x="8610600" y="467322"/>
          <a:ext cx="3276600" cy="1000760"/>
        </p:xfrm>
        <a:graphic>
          <a:graphicData uri="http://schemas.openxmlformats.org/drawingml/2006/table">
            <a:tbl>
              <a:tblPr firstRow="1" bandRow="1">
                <a:tableStyleId>{5940675A-B579-460E-94D1-54222C63F5DA}</a:tableStyleId>
              </a:tblPr>
              <a:tblGrid>
                <a:gridCol w="1092200">
                  <a:extLst>
                    <a:ext uri="{9D8B030D-6E8A-4147-A177-3AD203B41FA5}">
                      <a16:colId xmlns:a16="http://schemas.microsoft.com/office/drawing/2014/main" val="246116187"/>
                    </a:ext>
                  </a:extLst>
                </a:gridCol>
                <a:gridCol w="1092200">
                  <a:extLst>
                    <a:ext uri="{9D8B030D-6E8A-4147-A177-3AD203B41FA5}">
                      <a16:colId xmlns:a16="http://schemas.microsoft.com/office/drawing/2014/main" val="3795703808"/>
                    </a:ext>
                  </a:extLst>
                </a:gridCol>
                <a:gridCol w="1092200">
                  <a:extLst>
                    <a:ext uri="{9D8B030D-6E8A-4147-A177-3AD203B41FA5}">
                      <a16:colId xmlns:a16="http://schemas.microsoft.com/office/drawing/2014/main" val="2100203145"/>
                    </a:ext>
                  </a:extLst>
                </a:gridCol>
              </a:tblGrid>
              <a:tr h="193040">
                <a:tc>
                  <a:txBody>
                    <a:bodyPr/>
                    <a:lstStyle/>
                    <a:p>
                      <a:pPr algn="ctr" fontAlgn="ctr"/>
                      <a:endParaRPr lang="zh-CN" alt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600" b="0" u="none" strike="noStrike" dirty="0">
                          <a:solidFill>
                            <a:srgbClr val="000000"/>
                          </a:solidFill>
                          <a:effectLst/>
                        </a:rPr>
                        <a:t>min range</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600" b="0" u="none" strike="noStrike" dirty="0">
                          <a:solidFill>
                            <a:srgbClr val="000000"/>
                          </a:solidFill>
                          <a:effectLst/>
                        </a:rPr>
                        <a:t>max range</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04540129"/>
                  </a:ext>
                </a:extLst>
              </a:tr>
              <a:tr h="193040">
                <a:tc>
                  <a:txBody>
                    <a:bodyPr/>
                    <a:lstStyle/>
                    <a:p>
                      <a:pPr algn="ctr" fontAlgn="ctr"/>
                      <a:r>
                        <a:rPr lang="en-US" sz="1600" b="0" u="none" strike="noStrike" dirty="0">
                          <a:solidFill>
                            <a:srgbClr val="000000"/>
                          </a:solidFill>
                          <a:effectLst/>
                        </a:rPr>
                        <a:t>Small  </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0×0</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32×32</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6887472"/>
                  </a:ext>
                </a:extLst>
              </a:tr>
              <a:tr h="193040">
                <a:tc>
                  <a:txBody>
                    <a:bodyPr/>
                    <a:lstStyle/>
                    <a:p>
                      <a:pPr algn="ctr" fontAlgn="ctr"/>
                      <a:r>
                        <a:rPr lang="en-US" sz="1600" b="0" u="none" strike="noStrike" dirty="0">
                          <a:solidFill>
                            <a:srgbClr val="000000"/>
                          </a:solidFill>
                          <a:effectLst/>
                        </a:rPr>
                        <a:t>Medium</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32×32</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96×96</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7369514"/>
                  </a:ext>
                </a:extLst>
              </a:tr>
              <a:tr h="193040">
                <a:tc>
                  <a:txBody>
                    <a:bodyPr/>
                    <a:lstStyle/>
                    <a:p>
                      <a:pPr algn="ctr" fontAlgn="ctr"/>
                      <a:r>
                        <a:rPr lang="en-US" sz="1600" b="0" u="none" strike="noStrike" dirty="0">
                          <a:solidFill>
                            <a:srgbClr val="000000"/>
                          </a:solidFill>
                          <a:effectLst/>
                        </a:rPr>
                        <a:t>Large</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96×96</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zh-CN" altLang="en-US" sz="1600" b="0" u="none" strike="noStrike" dirty="0">
                          <a:solidFill>
                            <a:srgbClr val="000000"/>
                          </a:solidFill>
                          <a:effectLst/>
                        </a:rPr>
                        <a:t>∞ </a:t>
                      </a:r>
                      <a:r>
                        <a:rPr lang="en-US" altLang="zh-CN" sz="1600" b="0" u="none" strike="noStrike" dirty="0">
                          <a:solidFill>
                            <a:srgbClr val="000000"/>
                          </a:solidFill>
                          <a:effectLst/>
                        </a:rPr>
                        <a:t>×∞</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34449025"/>
                  </a:ext>
                </a:extLst>
              </a:tr>
            </a:tbl>
          </a:graphicData>
        </a:graphic>
      </p:graphicFrame>
    </p:spTree>
    <p:extLst>
      <p:ext uri="{BB962C8B-B14F-4D97-AF65-F5344CB8AC3E}">
        <p14:creationId xmlns:p14="http://schemas.microsoft.com/office/powerpoint/2010/main" val="1687264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F2F06FF1-0CD0-4B68-B83F-5EFE50AF30F1}"/>
              </a:ext>
            </a:extLst>
          </p:cNvPr>
          <p:cNvSpPr>
            <a:spLocks noGrp="1"/>
          </p:cNvSpPr>
          <p:nvPr>
            <p:ph type="title"/>
          </p:nvPr>
        </p:nvSpPr>
        <p:spPr>
          <a:xfrm>
            <a:off x="1112519" y="1221198"/>
            <a:ext cx="4350385" cy="492125"/>
          </a:xfrm>
        </p:spPr>
        <p:txBody>
          <a:bodyPr/>
          <a:lstStyle/>
          <a:p>
            <a:r>
              <a:rPr lang="zh-CN" altLang="en-US" dirty="0"/>
              <a:t>猜想实验</a:t>
            </a:r>
          </a:p>
        </p:txBody>
      </p:sp>
      <p:sp>
        <p:nvSpPr>
          <p:cNvPr id="6" name="文本占位符 2">
            <a:extLst>
              <a:ext uri="{FF2B5EF4-FFF2-40B4-BE49-F238E27FC236}">
                <a16:creationId xmlns:a16="http://schemas.microsoft.com/office/drawing/2014/main" id="{3FED10DD-112C-4F4D-8B68-00572B4CB2F9}"/>
              </a:ext>
            </a:extLst>
          </p:cNvPr>
          <p:cNvSpPr>
            <a:spLocks noGrp="1"/>
          </p:cNvSpPr>
          <p:nvPr>
            <p:ph type="body" sz="quarter" idx="16"/>
          </p:nvPr>
        </p:nvSpPr>
        <p:spPr>
          <a:xfrm>
            <a:off x="1103101" y="1867792"/>
            <a:ext cx="10439400" cy="333093"/>
          </a:xfrm>
        </p:spPr>
        <p:txBody>
          <a:bodyPr/>
          <a:lstStyle/>
          <a:p>
            <a:r>
              <a:rPr lang="en-US" altLang="zh-CN" dirty="0"/>
              <a:t>2. </a:t>
            </a:r>
            <a:r>
              <a:rPr lang="zh-CN" altLang="en-US" dirty="0"/>
              <a:t>小物体平均</a:t>
            </a:r>
            <a:r>
              <a:rPr lang="zh-CN" altLang="en-US" b="1" dirty="0"/>
              <a:t>只能匹配到锚框数量小于大物体的一半；即使小目标在锚框的内部</a:t>
            </a:r>
            <a:r>
              <a:rPr lang="zh-CN" altLang="en-US" dirty="0"/>
              <a:t>，依据固定重叠度阈值而小目标的重叠度过低，此锚框仍然会被误判。</a:t>
            </a:r>
            <a:r>
              <a:rPr lang="en-US" altLang="zh-CN" dirty="0"/>
              <a:t> </a:t>
            </a:r>
            <a:endParaRPr lang="zh-CN" altLang="en-US" dirty="0"/>
          </a:p>
        </p:txBody>
      </p:sp>
      <p:graphicFrame>
        <p:nvGraphicFramePr>
          <p:cNvPr id="7" name="表格 11">
            <a:extLst>
              <a:ext uri="{FF2B5EF4-FFF2-40B4-BE49-F238E27FC236}">
                <a16:creationId xmlns:a16="http://schemas.microsoft.com/office/drawing/2014/main" id="{FDE4EC4C-59B2-4531-AE7A-4D7497846E6B}"/>
              </a:ext>
            </a:extLst>
          </p:cNvPr>
          <p:cNvGraphicFramePr>
            <a:graphicFrameLocks noGrp="1"/>
          </p:cNvGraphicFramePr>
          <p:nvPr>
            <p:extLst>
              <p:ext uri="{D42A27DB-BD31-4B8C-83A1-F6EECF244321}">
                <p14:modId xmlns:p14="http://schemas.microsoft.com/office/powerpoint/2010/main" val="1217604848"/>
              </p:ext>
            </p:extLst>
          </p:nvPr>
        </p:nvGraphicFramePr>
        <p:xfrm>
          <a:off x="6100281" y="4254458"/>
          <a:ext cx="5257800" cy="1281430"/>
        </p:xfrm>
        <a:graphic>
          <a:graphicData uri="http://schemas.openxmlformats.org/drawingml/2006/table">
            <a:tbl>
              <a:tblPr firstRow="1" bandRow="1">
                <a:tableStyleId>{5940675A-B579-460E-94D1-54222C63F5DA}</a:tableStyleId>
              </a:tblPr>
              <a:tblGrid>
                <a:gridCol w="1243172">
                  <a:extLst>
                    <a:ext uri="{9D8B030D-6E8A-4147-A177-3AD203B41FA5}">
                      <a16:colId xmlns:a16="http://schemas.microsoft.com/office/drawing/2014/main" val="2406882499"/>
                    </a:ext>
                  </a:extLst>
                </a:gridCol>
                <a:gridCol w="2350757">
                  <a:extLst>
                    <a:ext uri="{9D8B030D-6E8A-4147-A177-3AD203B41FA5}">
                      <a16:colId xmlns:a16="http://schemas.microsoft.com/office/drawing/2014/main" val="296452410"/>
                    </a:ext>
                  </a:extLst>
                </a:gridCol>
                <a:gridCol w="1663871">
                  <a:extLst>
                    <a:ext uri="{9D8B030D-6E8A-4147-A177-3AD203B41FA5}">
                      <a16:colId xmlns:a16="http://schemas.microsoft.com/office/drawing/2014/main" val="951849205"/>
                    </a:ext>
                  </a:extLst>
                </a:gridCol>
              </a:tblGrid>
              <a:tr h="386916">
                <a:tc>
                  <a:txBody>
                    <a:bodyPr/>
                    <a:lstStyle/>
                    <a:p>
                      <a:pPr algn="ctr" fontAlgn="t"/>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tc>
                <a:tc>
                  <a:txBody>
                    <a:bodyPr/>
                    <a:lstStyle/>
                    <a:p>
                      <a:pPr algn="ctr" fontAlgn="t"/>
                      <a:r>
                        <a:rPr lang="zh-CN" altLang="en-US" sz="1800" b="0" u="none" strike="noStrike" dirty="0">
                          <a:solidFill>
                            <a:srgbClr val="000000"/>
                          </a:solidFill>
                          <a:effectLst/>
                          <a:latin typeface="+mn-lt"/>
                          <a:ea typeface="+mn-ea"/>
                          <a:cs typeface="+mn-cs"/>
                        </a:rPr>
                        <a:t>平均匹配到的锚框数量</a:t>
                      </a:r>
                      <a:endParaRPr lang="en-US" sz="1800" b="0" u="none" strike="noStrike" dirty="0">
                        <a:solidFill>
                          <a:srgbClr val="000000"/>
                        </a:solidFill>
                        <a:effectLst/>
                        <a:latin typeface="+mn-lt"/>
                        <a:ea typeface="+mn-ea"/>
                        <a:cs typeface="+mn-cs"/>
                      </a:endParaRPr>
                    </a:p>
                  </a:txBody>
                  <a:tcPr marL="6350" marR="6350" marT="6350" marB="0"/>
                </a:tc>
                <a:tc>
                  <a:txBody>
                    <a:bodyPr/>
                    <a:lstStyle/>
                    <a:p>
                      <a:pPr algn="ctr" fontAlgn="t"/>
                      <a:r>
                        <a:rPr lang="zh-CN" altLang="en-US" sz="1800" b="0" u="none" strike="noStrike" dirty="0">
                          <a:solidFill>
                            <a:srgbClr val="000000"/>
                          </a:solidFill>
                          <a:effectLst/>
                          <a:latin typeface="+mn-lt"/>
                          <a:ea typeface="+mn-ea"/>
                          <a:cs typeface="+mn-cs"/>
                        </a:rPr>
                        <a:t>平均最大重叠度</a:t>
                      </a:r>
                      <a:endParaRPr lang="en-US" sz="1800" b="0" u="none" strike="noStrike" dirty="0">
                        <a:solidFill>
                          <a:srgbClr val="000000"/>
                        </a:solidFill>
                        <a:effectLst/>
                        <a:latin typeface="+mn-lt"/>
                        <a:ea typeface="+mn-ea"/>
                        <a:cs typeface="+mn-cs"/>
                      </a:endParaRPr>
                    </a:p>
                  </a:txBody>
                  <a:tcPr marL="6350" marR="6350" marT="6350" marB="0"/>
                </a:tc>
                <a:extLst>
                  <a:ext uri="{0D108BD9-81ED-4DB2-BD59-A6C34878D82A}">
                    <a16:rowId xmlns:a16="http://schemas.microsoft.com/office/drawing/2014/main" val="553923592"/>
                  </a:ext>
                </a:extLst>
              </a:tr>
              <a:tr h="306922">
                <a:tc>
                  <a:txBody>
                    <a:bodyPr/>
                    <a:lstStyle/>
                    <a:p>
                      <a:pPr algn="ctr" fontAlgn="b"/>
                      <a:r>
                        <a:rPr lang="zh-CN" altLang="en-US" sz="1800" b="0" u="none" strike="noStrike" dirty="0">
                          <a:solidFill>
                            <a:srgbClr val="000000"/>
                          </a:solidFill>
                          <a:effectLst/>
                          <a:latin typeface="+mn-lt"/>
                          <a:ea typeface="+mn-ea"/>
                          <a:cs typeface="+mn-cs"/>
                        </a:rPr>
                        <a:t>小物体</a:t>
                      </a:r>
                      <a:endParaRPr lang="en-US" sz="1800" b="0" u="none" strike="noStrike" dirty="0">
                        <a:solidFill>
                          <a:srgbClr val="000000"/>
                        </a:solidFill>
                        <a:effectLst/>
                        <a:latin typeface="+mn-lt"/>
                        <a:ea typeface="+mn-ea"/>
                        <a:cs typeface="+mn-cs"/>
                      </a:endParaRPr>
                    </a:p>
                  </a:txBody>
                  <a:tcPr marL="6350" marR="6350" marT="6350" marB="0" anchor="b"/>
                </a:tc>
                <a:tc>
                  <a:txBody>
                    <a:bodyPr/>
                    <a:lstStyle/>
                    <a:p>
                      <a:pPr algn="ctr" fontAlgn="b"/>
                      <a:r>
                        <a:rPr lang="en-US" altLang="zh-CN" sz="1800" b="1" u="none" strike="noStrike" dirty="0">
                          <a:solidFill>
                            <a:srgbClr val="000000"/>
                          </a:solidFill>
                          <a:effectLst/>
                        </a:rPr>
                        <a:t>1.00</a:t>
                      </a:r>
                      <a:endParaRPr lang="zh-CN" altLang="en-US" sz="18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tc>
                  <a:txBody>
                    <a:bodyPr/>
                    <a:lstStyle/>
                    <a:p>
                      <a:pPr algn="ctr" fontAlgn="b"/>
                      <a:r>
                        <a:rPr lang="en-US" altLang="zh-CN" sz="1800" b="1" u="none" strike="noStrike">
                          <a:solidFill>
                            <a:srgbClr val="000000"/>
                          </a:solidFill>
                          <a:effectLst/>
                        </a:rPr>
                        <a:t>0.29</a:t>
                      </a:r>
                      <a:endParaRPr lang="zh-CN" altLang="en-US" sz="18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extLst>
                  <a:ext uri="{0D108BD9-81ED-4DB2-BD59-A6C34878D82A}">
                    <a16:rowId xmlns:a16="http://schemas.microsoft.com/office/drawing/2014/main" val="3787575461"/>
                  </a:ext>
                </a:extLst>
              </a:tr>
              <a:tr h="306922">
                <a:tc>
                  <a:txBody>
                    <a:bodyPr/>
                    <a:lstStyle/>
                    <a:p>
                      <a:pPr algn="ctr" fontAlgn="b"/>
                      <a:r>
                        <a:rPr lang="zh-CN" altLang="en-US" sz="1800" b="0" u="none" strike="noStrike" dirty="0">
                          <a:solidFill>
                            <a:srgbClr val="000000"/>
                          </a:solidFill>
                          <a:effectLst/>
                          <a:latin typeface="+mn-lt"/>
                          <a:ea typeface="+mn-ea"/>
                          <a:cs typeface="+mn-cs"/>
                        </a:rPr>
                        <a:t>中物体</a:t>
                      </a:r>
                      <a:endParaRPr lang="en-US" sz="1800" b="0" u="none" strike="noStrike" dirty="0">
                        <a:solidFill>
                          <a:srgbClr val="000000"/>
                        </a:solidFill>
                        <a:effectLst/>
                        <a:latin typeface="+mn-lt"/>
                        <a:ea typeface="+mn-ea"/>
                        <a:cs typeface="+mn-cs"/>
                      </a:endParaRPr>
                    </a:p>
                  </a:txBody>
                  <a:tcPr marL="6350" marR="6350" marT="6350" marB="0" anchor="b"/>
                </a:tc>
                <a:tc>
                  <a:txBody>
                    <a:bodyPr/>
                    <a:lstStyle/>
                    <a:p>
                      <a:pPr algn="ctr" fontAlgn="b"/>
                      <a:r>
                        <a:rPr lang="en-US" altLang="zh-CN" sz="1800" b="0" u="none" strike="noStrike" dirty="0">
                          <a:solidFill>
                            <a:srgbClr val="000000"/>
                          </a:solidFill>
                          <a:effectLst/>
                        </a:rPr>
                        <a:t>1.03</a:t>
                      </a:r>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tc>
                  <a:txBody>
                    <a:bodyPr/>
                    <a:lstStyle/>
                    <a:p>
                      <a:pPr algn="ctr" fontAlgn="b"/>
                      <a:r>
                        <a:rPr lang="en-US" altLang="zh-CN" sz="1800" b="0" u="none" strike="noStrike" dirty="0">
                          <a:solidFill>
                            <a:srgbClr val="000000"/>
                          </a:solidFill>
                          <a:effectLst/>
                        </a:rPr>
                        <a:t>0.57</a:t>
                      </a:r>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extLst>
                  <a:ext uri="{0D108BD9-81ED-4DB2-BD59-A6C34878D82A}">
                    <a16:rowId xmlns:a16="http://schemas.microsoft.com/office/drawing/2014/main" val="1720824010"/>
                  </a:ext>
                </a:extLst>
              </a:tr>
              <a:tr h="238086">
                <a:tc>
                  <a:txBody>
                    <a:bodyPr/>
                    <a:lstStyle/>
                    <a:p>
                      <a:pPr algn="ctr" fontAlgn="t"/>
                      <a:r>
                        <a:rPr lang="zh-CN" altLang="en-US" sz="1800" b="0" u="none" strike="noStrike" dirty="0">
                          <a:solidFill>
                            <a:srgbClr val="000000"/>
                          </a:solidFill>
                          <a:effectLst/>
                          <a:latin typeface="+mn-lt"/>
                          <a:ea typeface="+mn-ea"/>
                          <a:cs typeface="+mn-cs"/>
                        </a:rPr>
                        <a:t>大物体</a:t>
                      </a:r>
                      <a:endParaRPr lang="en-US" sz="1800" b="0" u="none" strike="noStrike" dirty="0">
                        <a:solidFill>
                          <a:srgbClr val="000000"/>
                        </a:solidFill>
                        <a:effectLst/>
                        <a:latin typeface="+mn-lt"/>
                        <a:ea typeface="+mn-ea"/>
                        <a:cs typeface="+mn-cs"/>
                      </a:endParaRPr>
                    </a:p>
                  </a:txBody>
                  <a:tcPr marL="6350" marR="6350" marT="6350" marB="0"/>
                </a:tc>
                <a:tc>
                  <a:txBody>
                    <a:bodyPr/>
                    <a:lstStyle/>
                    <a:p>
                      <a:pPr algn="ctr" fontAlgn="b"/>
                      <a:r>
                        <a:rPr lang="en-US" altLang="zh-CN" sz="1800" b="1" u="none" strike="noStrike" dirty="0">
                          <a:solidFill>
                            <a:srgbClr val="000000"/>
                          </a:solidFill>
                          <a:effectLst/>
                          <a:latin typeface="+mn-lt"/>
                          <a:ea typeface="+mn-ea"/>
                          <a:cs typeface="+mn-cs"/>
                        </a:rPr>
                        <a:t>2.54</a:t>
                      </a:r>
                      <a:endParaRPr lang="zh-CN" altLang="en-US" sz="1800" b="1" u="none" strike="noStrike" dirty="0">
                        <a:solidFill>
                          <a:srgbClr val="000000"/>
                        </a:solidFill>
                        <a:effectLst/>
                        <a:latin typeface="+mn-lt"/>
                        <a:ea typeface="+mn-ea"/>
                        <a:cs typeface="+mn-cs"/>
                      </a:endParaRPr>
                    </a:p>
                  </a:txBody>
                  <a:tcPr marL="6350" marR="6350" marT="6350" marB="0" anchor="b"/>
                </a:tc>
                <a:tc>
                  <a:txBody>
                    <a:bodyPr/>
                    <a:lstStyle/>
                    <a:p>
                      <a:pPr algn="ctr" fontAlgn="b"/>
                      <a:r>
                        <a:rPr lang="en-US" altLang="zh-CN" sz="1800" b="1" u="none" strike="noStrike" dirty="0">
                          <a:solidFill>
                            <a:srgbClr val="000000"/>
                          </a:solidFill>
                          <a:effectLst/>
                        </a:rPr>
                        <a:t>0.66</a:t>
                      </a:r>
                      <a:endParaRPr lang="zh-CN" altLang="en-US" sz="18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extLst>
                  <a:ext uri="{0D108BD9-81ED-4DB2-BD59-A6C34878D82A}">
                    <a16:rowId xmlns:a16="http://schemas.microsoft.com/office/drawing/2014/main" val="876863405"/>
                  </a:ext>
                </a:extLst>
              </a:tr>
            </a:tbl>
          </a:graphicData>
        </a:graphic>
      </p:graphicFrame>
      <p:graphicFrame>
        <p:nvGraphicFramePr>
          <p:cNvPr id="8" name="表格 9">
            <a:extLst>
              <a:ext uri="{FF2B5EF4-FFF2-40B4-BE49-F238E27FC236}">
                <a16:creationId xmlns:a16="http://schemas.microsoft.com/office/drawing/2014/main" id="{CFC2BF85-36C5-4E87-89C7-47264C6421B6}"/>
              </a:ext>
            </a:extLst>
          </p:cNvPr>
          <p:cNvGraphicFramePr>
            <a:graphicFrameLocks noGrp="1"/>
          </p:cNvGraphicFramePr>
          <p:nvPr/>
        </p:nvGraphicFramePr>
        <p:xfrm>
          <a:off x="8610600" y="467322"/>
          <a:ext cx="3276600" cy="1000760"/>
        </p:xfrm>
        <a:graphic>
          <a:graphicData uri="http://schemas.openxmlformats.org/drawingml/2006/table">
            <a:tbl>
              <a:tblPr firstRow="1" bandRow="1">
                <a:tableStyleId>{5940675A-B579-460E-94D1-54222C63F5DA}</a:tableStyleId>
              </a:tblPr>
              <a:tblGrid>
                <a:gridCol w="1092200">
                  <a:extLst>
                    <a:ext uri="{9D8B030D-6E8A-4147-A177-3AD203B41FA5}">
                      <a16:colId xmlns:a16="http://schemas.microsoft.com/office/drawing/2014/main" val="246116187"/>
                    </a:ext>
                  </a:extLst>
                </a:gridCol>
                <a:gridCol w="1092200">
                  <a:extLst>
                    <a:ext uri="{9D8B030D-6E8A-4147-A177-3AD203B41FA5}">
                      <a16:colId xmlns:a16="http://schemas.microsoft.com/office/drawing/2014/main" val="3795703808"/>
                    </a:ext>
                  </a:extLst>
                </a:gridCol>
                <a:gridCol w="1092200">
                  <a:extLst>
                    <a:ext uri="{9D8B030D-6E8A-4147-A177-3AD203B41FA5}">
                      <a16:colId xmlns:a16="http://schemas.microsoft.com/office/drawing/2014/main" val="2100203145"/>
                    </a:ext>
                  </a:extLst>
                </a:gridCol>
              </a:tblGrid>
              <a:tr h="193040">
                <a:tc>
                  <a:txBody>
                    <a:bodyPr/>
                    <a:lstStyle/>
                    <a:p>
                      <a:pPr algn="ctr" fontAlgn="ctr"/>
                      <a:endParaRPr lang="zh-CN" alt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600" b="0" u="none" strike="noStrike" dirty="0">
                          <a:solidFill>
                            <a:srgbClr val="000000"/>
                          </a:solidFill>
                          <a:effectLst/>
                        </a:rPr>
                        <a:t>min range</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600" b="0" u="none" strike="noStrike" dirty="0">
                          <a:solidFill>
                            <a:srgbClr val="000000"/>
                          </a:solidFill>
                          <a:effectLst/>
                        </a:rPr>
                        <a:t>max range</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04540129"/>
                  </a:ext>
                </a:extLst>
              </a:tr>
              <a:tr h="193040">
                <a:tc>
                  <a:txBody>
                    <a:bodyPr/>
                    <a:lstStyle/>
                    <a:p>
                      <a:pPr algn="ctr" fontAlgn="ctr"/>
                      <a:r>
                        <a:rPr lang="en-US" sz="1600" b="0" u="none" strike="noStrike" dirty="0">
                          <a:solidFill>
                            <a:srgbClr val="000000"/>
                          </a:solidFill>
                          <a:effectLst/>
                        </a:rPr>
                        <a:t>Small  </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0×0</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32×32</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6887472"/>
                  </a:ext>
                </a:extLst>
              </a:tr>
              <a:tr h="193040">
                <a:tc>
                  <a:txBody>
                    <a:bodyPr/>
                    <a:lstStyle/>
                    <a:p>
                      <a:pPr algn="ctr" fontAlgn="ctr"/>
                      <a:r>
                        <a:rPr lang="en-US" sz="1600" b="0" u="none" strike="noStrike" dirty="0">
                          <a:solidFill>
                            <a:srgbClr val="000000"/>
                          </a:solidFill>
                          <a:effectLst/>
                        </a:rPr>
                        <a:t>Medium</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32×32</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96×96</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7369514"/>
                  </a:ext>
                </a:extLst>
              </a:tr>
              <a:tr h="193040">
                <a:tc>
                  <a:txBody>
                    <a:bodyPr/>
                    <a:lstStyle/>
                    <a:p>
                      <a:pPr algn="ctr" fontAlgn="ctr"/>
                      <a:r>
                        <a:rPr lang="en-US" sz="1600" b="0" u="none" strike="noStrike" dirty="0">
                          <a:solidFill>
                            <a:srgbClr val="000000"/>
                          </a:solidFill>
                          <a:effectLst/>
                        </a:rPr>
                        <a:t>Large</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96×96</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zh-CN" altLang="en-US" sz="1600" b="0" u="none" strike="noStrike" dirty="0">
                          <a:solidFill>
                            <a:srgbClr val="000000"/>
                          </a:solidFill>
                          <a:effectLst/>
                        </a:rPr>
                        <a:t>∞ </a:t>
                      </a:r>
                      <a:r>
                        <a:rPr lang="en-US" altLang="zh-CN" sz="1600" b="0" u="none" strike="noStrike" dirty="0">
                          <a:solidFill>
                            <a:srgbClr val="000000"/>
                          </a:solidFill>
                          <a:effectLst/>
                        </a:rPr>
                        <a:t>×∞</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34449025"/>
                  </a:ext>
                </a:extLst>
              </a:tr>
            </a:tbl>
          </a:graphicData>
        </a:graphic>
      </p:graphicFrame>
      <p:grpSp>
        <p:nvGrpSpPr>
          <p:cNvPr id="9" name="组合 8">
            <a:extLst>
              <a:ext uri="{FF2B5EF4-FFF2-40B4-BE49-F238E27FC236}">
                <a16:creationId xmlns:a16="http://schemas.microsoft.com/office/drawing/2014/main" id="{ABBBF247-E01D-462A-B4AD-03F573AE9729}"/>
              </a:ext>
            </a:extLst>
          </p:cNvPr>
          <p:cNvGrpSpPr/>
          <p:nvPr/>
        </p:nvGrpSpPr>
        <p:grpSpPr>
          <a:xfrm>
            <a:off x="228600" y="3200400"/>
            <a:ext cx="2895600" cy="4046095"/>
            <a:chOff x="4534443" y="891876"/>
            <a:chExt cx="3859774" cy="5390909"/>
          </a:xfrm>
        </p:grpSpPr>
        <p:grpSp>
          <p:nvGrpSpPr>
            <p:cNvPr id="10" name="组合 9">
              <a:extLst>
                <a:ext uri="{FF2B5EF4-FFF2-40B4-BE49-F238E27FC236}">
                  <a16:creationId xmlns:a16="http://schemas.microsoft.com/office/drawing/2014/main" id="{D5D2DE5F-D3A0-47B4-B7C8-2FBBCDD87D52}"/>
                </a:ext>
              </a:extLst>
            </p:cNvPr>
            <p:cNvGrpSpPr/>
            <p:nvPr/>
          </p:nvGrpSpPr>
          <p:grpSpPr>
            <a:xfrm>
              <a:off x="4534443" y="891876"/>
              <a:ext cx="3859774" cy="5390909"/>
              <a:chOff x="7494026" y="561769"/>
              <a:chExt cx="3859774" cy="5390909"/>
            </a:xfrm>
          </p:grpSpPr>
          <p:pic>
            <p:nvPicPr>
              <p:cNvPr id="12" name="图片 11">
                <a:extLst>
                  <a:ext uri="{FF2B5EF4-FFF2-40B4-BE49-F238E27FC236}">
                    <a16:creationId xmlns:a16="http://schemas.microsoft.com/office/drawing/2014/main" id="{3D8EF7DC-4BDB-4BC5-B369-6898CFE12E90}"/>
                  </a:ext>
                </a:extLst>
              </p:cNvPr>
              <p:cNvPicPr>
                <a:picLocks noChangeAspect="1"/>
              </p:cNvPicPr>
              <p:nvPr/>
            </p:nvPicPr>
            <p:blipFill rotWithShape="1">
              <a:blip r:embed="rId2">
                <a:extLst>
                  <a:ext uri="{28A0092B-C50C-407E-A947-70E740481C1C}">
                    <a14:useLocalDpi xmlns:a14="http://schemas.microsoft.com/office/drawing/2010/main" val="0"/>
                  </a:ext>
                </a:extLst>
              </a:blip>
              <a:srcRect b="7260"/>
              <a:stretch/>
            </p:blipFill>
            <p:spPr>
              <a:xfrm>
                <a:off x="7494026" y="561769"/>
                <a:ext cx="3859774" cy="5390909"/>
              </a:xfrm>
              <a:prstGeom prst="rect">
                <a:avLst/>
              </a:prstGeom>
            </p:spPr>
          </p:pic>
          <p:sp>
            <p:nvSpPr>
              <p:cNvPr id="13" name="矩形 12">
                <a:extLst>
                  <a:ext uri="{FF2B5EF4-FFF2-40B4-BE49-F238E27FC236}">
                    <a16:creationId xmlns:a16="http://schemas.microsoft.com/office/drawing/2014/main" id="{F0EE97D7-E335-4FB1-A9C2-F4D2E77EA9F8}"/>
                  </a:ext>
                </a:extLst>
              </p:cNvPr>
              <p:cNvSpPr/>
              <p:nvPr/>
            </p:nvSpPr>
            <p:spPr>
              <a:xfrm>
                <a:off x="9210071" y="2100403"/>
                <a:ext cx="1995039" cy="3004997"/>
              </a:xfrm>
              <a:prstGeom prst="rect">
                <a:avLst/>
              </a:prstGeom>
              <a:noFill/>
              <a:ln w="38100">
                <a:solidFill>
                  <a:srgbClr val="00FF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14" name="椭圆 13">
                <a:extLst>
                  <a:ext uri="{FF2B5EF4-FFF2-40B4-BE49-F238E27FC236}">
                    <a16:creationId xmlns:a16="http://schemas.microsoft.com/office/drawing/2014/main" id="{EC51CEA3-C674-45E9-959F-8622A38F1195}"/>
                  </a:ext>
                </a:extLst>
              </p:cNvPr>
              <p:cNvSpPr/>
              <p:nvPr/>
            </p:nvSpPr>
            <p:spPr>
              <a:xfrm>
                <a:off x="10124471" y="3429000"/>
                <a:ext cx="126000" cy="126000"/>
              </a:xfrm>
              <a:prstGeom prst="ellipse">
                <a:avLst/>
              </a:prstGeom>
              <a:solidFill>
                <a:srgbClr val="00FF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a:extLst>
                  <a:ext uri="{FF2B5EF4-FFF2-40B4-BE49-F238E27FC236}">
                    <a16:creationId xmlns:a16="http://schemas.microsoft.com/office/drawing/2014/main" id="{1892FDE0-1E89-46C7-A9BF-D1B3D770309E}"/>
                  </a:ext>
                </a:extLst>
              </p:cNvPr>
              <p:cNvSpPr/>
              <p:nvPr/>
            </p:nvSpPr>
            <p:spPr>
              <a:xfrm>
                <a:off x="10425524" y="659779"/>
                <a:ext cx="460947" cy="881621"/>
              </a:xfrm>
              <a:prstGeom prst="rect">
                <a:avLst/>
              </a:prstGeom>
              <a:noFill/>
              <a:ln w="38100">
                <a:solidFill>
                  <a:srgbClr val="00FF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16" name="椭圆 15">
                <a:extLst>
                  <a:ext uri="{FF2B5EF4-FFF2-40B4-BE49-F238E27FC236}">
                    <a16:creationId xmlns:a16="http://schemas.microsoft.com/office/drawing/2014/main" id="{B5B71023-9C4D-4E82-82CD-88D2028717D3}"/>
                  </a:ext>
                </a:extLst>
              </p:cNvPr>
              <p:cNvSpPr/>
              <p:nvPr/>
            </p:nvSpPr>
            <p:spPr>
              <a:xfrm>
                <a:off x="10581671" y="998339"/>
                <a:ext cx="126000" cy="126000"/>
              </a:xfrm>
              <a:prstGeom prst="ellipse">
                <a:avLst/>
              </a:prstGeom>
              <a:solidFill>
                <a:srgbClr val="00FF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D2773780-4D2F-4C2E-B768-DEDDC077648A}"/>
                  </a:ext>
                </a:extLst>
              </p:cNvPr>
              <p:cNvSpPr/>
              <p:nvPr/>
            </p:nvSpPr>
            <p:spPr>
              <a:xfrm>
                <a:off x="9140757" y="2030268"/>
                <a:ext cx="2133563" cy="360653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18" name="矩形 17">
                <a:extLst>
                  <a:ext uri="{FF2B5EF4-FFF2-40B4-BE49-F238E27FC236}">
                    <a16:creationId xmlns:a16="http://schemas.microsoft.com/office/drawing/2014/main" id="{0F91E232-CE64-4101-A9ED-FF3AE1CA0B29}"/>
                  </a:ext>
                </a:extLst>
              </p:cNvPr>
              <p:cNvSpPr/>
              <p:nvPr/>
            </p:nvSpPr>
            <p:spPr>
              <a:xfrm>
                <a:off x="10304980" y="625091"/>
                <a:ext cx="657691" cy="131116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19" name="椭圆 18">
                <a:extLst>
                  <a:ext uri="{FF2B5EF4-FFF2-40B4-BE49-F238E27FC236}">
                    <a16:creationId xmlns:a16="http://schemas.microsoft.com/office/drawing/2014/main" id="{287C70C4-EAC6-4CCE-BB05-32D935B7D6F2}"/>
                  </a:ext>
                </a:extLst>
              </p:cNvPr>
              <p:cNvSpPr/>
              <p:nvPr/>
            </p:nvSpPr>
            <p:spPr>
              <a:xfrm>
                <a:off x="10194598" y="3756947"/>
                <a:ext cx="126000" cy="126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a:extLst>
                  <a:ext uri="{FF2B5EF4-FFF2-40B4-BE49-F238E27FC236}">
                    <a16:creationId xmlns:a16="http://schemas.microsoft.com/office/drawing/2014/main" id="{16032736-6AA0-4EBC-A829-1FB742EB896D}"/>
                  </a:ext>
                </a:extLst>
              </p:cNvPr>
              <p:cNvSpPr/>
              <p:nvPr/>
            </p:nvSpPr>
            <p:spPr>
              <a:xfrm>
                <a:off x="10581671" y="1208307"/>
                <a:ext cx="126000" cy="126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1" name="文本框 20">
                <a:extLst>
                  <a:ext uri="{FF2B5EF4-FFF2-40B4-BE49-F238E27FC236}">
                    <a16:creationId xmlns:a16="http://schemas.microsoft.com/office/drawing/2014/main" id="{3E3F9DC2-2A1F-4432-82D8-9E1568090360}"/>
                  </a:ext>
                </a:extLst>
              </p:cNvPr>
              <p:cNvSpPr txBox="1"/>
              <p:nvPr/>
            </p:nvSpPr>
            <p:spPr>
              <a:xfrm>
                <a:off x="9830205" y="1590400"/>
                <a:ext cx="558959" cy="361484"/>
              </a:xfrm>
              <a:prstGeom prst="rect">
                <a:avLst/>
              </a:prstGeom>
              <a:noFill/>
            </p:spPr>
            <p:txBody>
              <a:bodyPr wrap="square" rtlCol="0">
                <a:spAutoFit/>
              </a:bodyPr>
              <a:lstStyle/>
              <a:p>
                <a:r>
                  <a:rPr lang="en-US" altLang="zh-CN" sz="1200" dirty="0">
                    <a:solidFill>
                      <a:srgbClr val="FF0000"/>
                    </a:solidFill>
                  </a:rPr>
                  <a:t>GT</a:t>
                </a:r>
                <a:endParaRPr lang="zh-CN" altLang="en-US" sz="1200" dirty="0">
                  <a:solidFill>
                    <a:srgbClr val="FF0000"/>
                  </a:solidFill>
                </a:endParaRPr>
              </a:p>
            </p:txBody>
          </p:sp>
          <p:sp>
            <p:nvSpPr>
              <p:cNvPr id="22" name="文本框 21">
                <a:extLst>
                  <a:ext uri="{FF2B5EF4-FFF2-40B4-BE49-F238E27FC236}">
                    <a16:creationId xmlns:a16="http://schemas.microsoft.com/office/drawing/2014/main" id="{C18E17F2-9AE1-4D33-82C2-1EA6849BFEE6}"/>
                  </a:ext>
                </a:extLst>
              </p:cNvPr>
              <p:cNvSpPr txBox="1"/>
              <p:nvPr/>
            </p:nvSpPr>
            <p:spPr>
              <a:xfrm>
                <a:off x="8610837" y="5172991"/>
                <a:ext cx="558960" cy="361483"/>
              </a:xfrm>
              <a:prstGeom prst="rect">
                <a:avLst/>
              </a:prstGeom>
              <a:noFill/>
            </p:spPr>
            <p:txBody>
              <a:bodyPr wrap="square" rtlCol="0">
                <a:spAutoFit/>
              </a:bodyPr>
              <a:lstStyle/>
              <a:p>
                <a:r>
                  <a:rPr lang="en-US" altLang="zh-CN" sz="1200" dirty="0">
                    <a:solidFill>
                      <a:srgbClr val="FF0000"/>
                    </a:solidFill>
                  </a:rPr>
                  <a:t>GT</a:t>
                </a:r>
                <a:endParaRPr lang="zh-CN" altLang="en-US" sz="1200" dirty="0">
                  <a:solidFill>
                    <a:srgbClr val="FF0000"/>
                  </a:solidFill>
                </a:endParaRPr>
              </a:p>
            </p:txBody>
          </p:sp>
          <p:sp>
            <p:nvSpPr>
              <p:cNvPr id="23" name="文本框 22">
                <a:extLst>
                  <a:ext uri="{FF2B5EF4-FFF2-40B4-BE49-F238E27FC236}">
                    <a16:creationId xmlns:a16="http://schemas.microsoft.com/office/drawing/2014/main" id="{33E65E26-9582-4363-A588-70F8EC7A62F4}"/>
                  </a:ext>
                </a:extLst>
              </p:cNvPr>
              <p:cNvSpPr txBox="1"/>
              <p:nvPr/>
            </p:nvSpPr>
            <p:spPr>
              <a:xfrm>
                <a:off x="9130431" y="5131738"/>
                <a:ext cx="771202" cy="369066"/>
              </a:xfrm>
              <a:prstGeom prst="rect">
                <a:avLst/>
              </a:prstGeom>
              <a:noFill/>
            </p:spPr>
            <p:txBody>
              <a:bodyPr wrap="square" rtlCol="0">
                <a:spAutoFit/>
              </a:bodyPr>
              <a:lstStyle/>
              <a:p>
                <a:r>
                  <a:rPr lang="zh-CN" altLang="en-US" sz="1200" dirty="0">
                    <a:solidFill>
                      <a:srgbClr val="00FF3E"/>
                    </a:solidFill>
                  </a:rPr>
                  <a:t>锚框</a:t>
                </a:r>
              </a:p>
            </p:txBody>
          </p:sp>
        </p:grpSp>
        <p:sp>
          <p:nvSpPr>
            <p:cNvPr id="11" name="文本框 10">
              <a:extLst>
                <a:ext uri="{FF2B5EF4-FFF2-40B4-BE49-F238E27FC236}">
                  <a16:creationId xmlns:a16="http://schemas.microsoft.com/office/drawing/2014/main" id="{B4BB1395-E4B8-49C8-A53F-7E36EE26E549}"/>
                </a:ext>
              </a:extLst>
            </p:cNvPr>
            <p:cNvSpPr txBox="1"/>
            <p:nvPr/>
          </p:nvSpPr>
          <p:spPr>
            <a:xfrm>
              <a:off x="7429274" y="1890250"/>
              <a:ext cx="801399" cy="383511"/>
            </a:xfrm>
            <a:prstGeom prst="rect">
              <a:avLst/>
            </a:prstGeom>
            <a:noFill/>
          </p:spPr>
          <p:txBody>
            <a:bodyPr wrap="square" rtlCol="0">
              <a:spAutoFit/>
            </a:bodyPr>
            <a:lstStyle/>
            <a:p>
              <a:r>
                <a:rPr lang="zh-CN" altLang="en-US" sz="1200" dirty="0">
                  <a:solidFill>
                    <a:srgbClr val="00FF3E"/>
                  </a:solidFill>
                </a:rPr>
                <a:t>锚框</a:t>
              </a:r>
            </a:p>
          </p:txBody>
        </p:sp>
      </p:grpSp>
    </p:spTree>
    <p:extLst>
      <p:ext uri="{BB962C8B-B14F-4D97-AF65-F5344CB8AC3E}">
        <p14:creationId xmlns:p14="http://schemas.microsoft.com/office/powerpoint/2010/main" val="12425556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235FA66-1C7A-443B-B5E9-7E7095FF5700}"/>
              </a:ext>
            </a:extLst>
          </p:cNvPr>
          <p:cNvSpPr>
            <a:spLocks noGrp="1"/>
          </p:cNvSpPr>
          <p:nvPr>
            <p:ph type="body" sz="quarter" idx="13"/>
          </p:nvPr>
        </p:nvSpPr>
        <p:spPr>
          <a:xfrm>
            <a:off x="1066800" y="1806633"/>
            <a:ext cx="10058400" cy="369332"/>
          </a:xfrm>
        </p:spPr>
        <p:txBody>
          <a:bodyPr/>
          <a:lstStyle/>
          <a:p>
            <a:r>
              <a:rPr lang="zh-CN" altLang="en-US" dirty="0"/>
              <a:t>小物体的平均精度比大物体低了两倍多</a:t>
            </a:r>
            <a:r>
              <a:rPr lang="en-US" altLang="zh-CN" dirty="0"/>
              <a:t>-&gt;</a:t>
            </a:r>
            <a:r>
              <a:rPr lang="zh-CN" altLang="en-US" dirty="0"/>
              <a:t>小物体学习不充分</a:t>
            </a:r>
            <a:r>
              <a:rPr lang="en-US" altLang="zh-CN" dirty="0"/>
              <a:t>-&gt;</a:t>
            </a:r>
            <a:r>
              <a:rPr lang="zh-CN" altLang="en-US" dirty="0"/>
              <a:t>本模型就是为了针对</a:t>
            </a:r>
            <a:r>
              <a:rPr lang="zh-CN" altLang="en-US" b="1" dirty="0"/>
              <a:t>需加强对小物体的学习来展开的。</a:t>
            </a:r>
            <a:endParaRPr lang="zh-CN" altLang="en-US" dirty="0"/>
          </a:p>
        </p:txBody>
      </p:sp>
      <p:grpSp>
        <p:nvGrpSpPr>
          <p:cNvPr id="4" name="组合 3">
            <a:extLst>
              <a:ext uri="{FF2B5EF4-FFF2-40B4-BE49-F238E27FC236}">
                <a16:creationId xmlns:a16="http://schemas.microsoft.com/office/drawing/2014/main" id="{BA95861D-F1EA-434D-8768-20DC64ED0E58}"/>
              </a:ext>
            </a:extLst>
          </p:cNvPr>
          <p:cNvGrpSpPr/>
          <p:nvPr/>
        </p:nvGrpSpPr>
        <p:grpSpPr>
          <a:xfrm>
            <a:off x="2514600" y="2743200"/>
            <a:ext cx="3525536" cy="4114800"/>
            <a:chOff x="4534443" y="891876"/>
            <a:chExt cx="3859774" cy="5812912"/>
          </a:xfrm>
        </p:grpSpPr>
        <p:grpSp>
          <p:nvGrpSpPr>
            <p:cNvPr id="5" name="组合 4">
              <a:extLst>
                <a:ext uri="{FF2B5EF4-FFF2-40B4-BE49-F238E27FC236}">
                  <a16:creationId xmlns:a16="http://schemas.microsoft.com/office/drawing/2014/main" id="{51AC75C2-A89B-4B44-B89A-D604C4E00721}"/>
                </a:ext>
              </a:extLst>
            </p:cNvPr>
            <p:cNvGrpSpPr/>
            <p:nvPr/>
          </p:nvGrpSpPr>
          <p:grpSpPr>
            <a:xfrm>
              <a:off x="4534443" y="891876"/>
              <a:ext cx="3859774" cy="5812912"/>
              <a:chOff x="7494026" y="561769"/>
              <a:chExt cx="3859774" cy="5812912"/>
            </a:xfrm>
          </p:grpSpPr>
          <p:pic>
            <p:nvPicPr>
              <p:cNvPr id="7" name="图片 6">
                <a:extLst>
                  <a:ext uri="{FF2B5EF4-FFF2-40B4-BE49-F238E27FC236}">
                    <a16:creationId xmlns:a16="http://schemas.microsoft.com/office/drawing/2014/main" id="{81B9255C-480E-4E70-A573-F8E2927981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94026" y="561769"/>
                <a:ext cx="3859774" cy="5812912"/>
              </a:xfrm>
              <a:prstGeom prst="rect">
                <a:avLst/>
              </a:prstGeom>
            </p:spPr>
          </p:pic>
          <p:sp>
            <p:nvSpPr>
              <p:cNvPr id="8" name="矩形 7">
                <a:extLst>
                  <a:ext uri="{FF2B5EF4-FFF2-40B4-BE49-F238E27FC236}">
                    <a16:creationId xmlns:a16="http://schemas.microsoft.com/office/drawing/2014/main" id="{08ABF8C5-E334-4F1B-9AB5-3DB7B5C6462C}"/>
                  </a:ext>
                </a:extLst>
              </p:cNvPr>
              <p:cNvSpPr/>
              <p:nvPr/>
            </p:nvSpPr>
            <p:spPr>
              <a:xfrm>
                <a:off x="9210071" y="2100403"/>
                <a:ext cx="1995039" cy="3004997"/>
              </a:xfrm>
              <a:prstGeom prst="rect">
                <a:avLst/>
              </a:prstGeom>
              <a:noFill/>
              <a:ln w="38100">
                <a:solidFill>
                  <a:srgbClr val="00FF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9" name="椭圆 8">
                <a:extLst>
                  <a:ext uri="{FF2B5EF4-FFF2-40B4-BE49-F238E27FC236}">
                    <a16:creationId xmlns:a16="http://schemas.microsoft.com/office/drawing/2014/main" id="{72E4D6BA-0338-46DA-AA16-B8C6E57B8CD9}"/>
                  </a:ext>
                </a:extLst>
              </p:cNvPr>
              <p:cNvSpPr/>
              <p:nvPr/>
            </p:nvSpPr>
            <p:spPr>
              <a:xfrm>
                <a:off x="10124471" y="3429000"/>
                <a:ext cx="126000" cy="126000"/>
              </a:xfrm>
              <a:prstGeom prst="ellipse">
                <a:avLst/>
              </a:prstGeom>
              <a:solidFill>
                <a:srgbClr val="00FF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A2B8332F-C9C6-4963-A7AF-44E91A3B95B8}"/>
                  </a:ext>
                </a:extLst>
              </p:cNvPr>
              <p:cNvSpPr/>
              <p:nvPr/>
            </p:nvSpPr>
            <p:spPr>
              <a:xfrm>
                <a:off x="10425524" y="659779"/>
                <a:ext cx="460947" cy="881621"/>
              </a:xfrm>
              <a:prstGeom prst="rect">
                <a:avLst/>
              </a:prstGeom>
              <a:noFill/>
              <a:ln w="38100">
                <a:solidFill>
                  <a:srgbClr val="00FF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11" name="椭圆 10">
                <a:extLst>
                  <a:ext uri="{FF2B5EF4-FFF2-40B4-BE49-F238E27FC236}">
                    <a16:creationId xmlns:a16="http://schemas.microsoft.com/office/drawing/2014/main" id="{D5514EFE-78FA-4ACE-A745-3148607ADDCD}"/>
                  </a:ext>
                </a:extLst>
              </p:cNvPr>
              <p:cNvSpPr/>
              <p:nvPr/>
            </p:nvSpPr>
            <p:spPr>
              <a:xfrm>
                <a:off x="10581671" y="998339"/>
                <a:ext cx="126000" cy="126000"/>
              </a:xfrm>
              <a:prstGeom prst="ellipse">
                <a:avLst/>
              </a:prstGeom>
              <a:solidFill>
                <a:srgbClr val="00FF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4CC15509-FAC7-489D-BBF1-9F0D22F6287F}"/>
                  </a:ext>
                </a:extLst>
              </p:cNvPr>
              <p:cNvSpPr/>
              <p:nvPr/>
            </p:nvSpPr>
            <p:spPr>
              <a:xfrm>
                <a:off x="9140757" y="2030268"/>
                <a:ext cx="2133563" cy="360653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13" name="矩形 12">
                <a:extLst>
                  <a:ext uri="{FF2B5EF4-FFF2-40B4-BE49-F238E27FC236}">
                    <a16:creationId xmlns:a16="http://schemas.microsoft.com/office/drawing/2014/main" id="{21C45255-310B-47EB-9CA5-93B41A029147}"/>
                  </a:ext>
                </a:extLst>
              </p:cNvPr>
              <p:cNvSpPr/>
              <p:nvPr/>
            </p:nvSpPr>
            <p:spPr>
              <a:xfrm>
                <a:off x="10304980" y="625091"/>
                <a:ext cx="657691" cy="131116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14" name="椭圆 13">
                <a:extLst>
                  <a:ext uri="{FF2B5EF4-FFF2-40B4-BE49-F238E27FC236}">
                    <a16:creationId xmlns:a16="http://schemas.microsoft.com/office/drawing/2014/main" id="{6CDBB4D4-4D74-4578-B902-FA1D09E8D3D6}"/>
                  </a:ext>
                </a:extLst>
              </p:cNvPr>
              <p:cNvSpPr/>
              <p:nvPr/>
            </p:nvSpPr>
            <p:spPr>
              <a:xfrm>
                <a:off x="10194598" y="3756947"/>
                <a:ext cx="126000" cy="126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136E0578-096D-434A-B353-4BECE2AE80D1}"/>
                  </a:ext>
                </a:extLst>
              </p:cNvPr>
              <p:cNvSpPr/>
              <p:nvPr/>
            </p:nvSpPr>
            <p:spPr>
              <a:xfrm>
                <a:off x="10581671" y="1208307"/>
                <a:ext cx="126000" cy="126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16" name="文本框 15">
                <a:extLst>
                  <a:ext uri="{FF2B5EF4-FFF2-40B4-BE49-F238E27FC236}">
                    <a16:creationId xmlns:a16="http://schemas.microsoft.com/office/drawing/2014/main" id="{E6853B20-20D4-4AC0-900E-D599CFBEFC48}"/>
                  </a:ext>
                </a:extLst>
              </p:cNvPr>
              <p:cNvSpPr txBox="1"/>
              <p:nvPr/>
            </p:nvSpPr>
            <p:spPr>
              <a:xfrm>
                <a:off x="9901634" y="1590400"/>
                <a:ext cx="558960" cy="307777"/>
              </a:xfrm>
              <a:prstGeom prst="rect">
                <a:avLst/>
              </a:prstGeom>
              <a:noFill/>
            </p:spPr>
            <p:txBody>
              <a:bodyPr wrap="square" rtlCol="0">
                <a:spAutoFit/>
              </a:bodyPr>
              <a:lstStyle/>
              <a:p>
                <a:r>
                  <a:rPr lang="en-US" altLang="zh-CN" sz="1400" dirty="0">
                    <a:solidFill>
                      <a:srgbClr val="FF0000"/>
                    </a:solidFill>
                  </a:rPr>
                  <a:t>GT</a:t>
                </a:r>
                <a:endParaRPr lang="zh-CN" altLang="en-US" sz="1400" dirty="0">
                  <a:solidFill>
                    <a:srgbClr val="FF0000"/>
                  </a:solidFill>
                </a:endParaRPr>
              </a:p>
            </p:txBody>
          </p:sp>
          <p:sp>
            <p:nvSpPr>
              <p:cNvPr id="17" name="文本框 16">
                <a:extLst>
                  <a:ext uri="{FF2B5EF4-FFF2-40B4-BE49-F238E27FC236}">
                    <a16:creationId xmlns:a16="http://schemas.microsoft.com/office/drawing/2014/main" id="{B3EA8F63-E360-4EB0-8056-14EA0599E220}"/>
                  </a:ext>
                </a:extLst>
              </p:cNvPr>
              <p:cNvSpPr txBox="1"/>
              <p:nvPr/>
            </p:nvSpPr>
            <p:spPr>
              <a:xfrm>
                <a:off x="8610837" y="5172991"/>
                <a:ext cx="558960" cy="307777"/>
              </a:xfrm>
              <a:prstGeom prst="rect">
                <a:avLst/>
              </a:prstGeom>
              <a:noFill/>
            </p:spPr>
            <p:txBody>
              <a:bodyPr wrap="square" rtlCol="0">
                <a:spAutoFit/>
              </a:bodyPr>
              <a:lstStyle/>
              <a:p>
                <a:r>
                  <a:rPr lang="en-US" altLang="zh-CN" sz="1400" dirty="0">
                    <a:solidFill>
                      <a:srgbClr val="FF0000"/>
                    </a:solidFill>
                  </a:rPr>
                  <a:t>GT</a:t>
                </a:r>
                <a:endParaRPr lang="zh-CN" altLang="en-US" sz="1400" dirty="0">
                  <a:solidFill>
                    <a:srgbClr val="FF0000"/>
                  </a:solidFill>
                </a:endParaRPr>
              </a:p>
            </p:txBody>
          </p:sp>
          <p:sp>
            <p:nvSpPr>
              <p:cNvPr id="18" name="文本框 17">
                <a:extLst>
                  <a:ext uri="{FF2B5EF4-FFF2-40B4-BE49-F238E27FC236}">
                    <a16:creationId xmlns:a16="http://schemas.microsoft.com/office/drawing/2014/main" id="{EEAF449D-6C58-4ED3-94CB-55B6F6509C20}"/>
                  </a:ext>
                </a:extLst>
              </p:cNvPr>
              <p:cNvSpPr txBox="1"/>
              <p:nvPr/>
            </p:nvSpPr>
            <p:spPr>
              <a:xfrm>
                <a:off x="9130429" y="5131737"/>
                <a:ext cx="771203" cy="412556"/>
              </a:xfrm>
              <a:prstGeom prst="rect">
                <a:avLst/>
              </a:prstGeom>
              <a:noFill/>
            </p:spPr>
            <p:txBody>
              <a:bodyPr wrap="square" rtlCol="0">
                <a:spAutoFit/>
              </a:bodyPr>
              <a:lstStyle/>
              <a:p>
                <a:r>
                  <a:rPr lang="zh-CN" altLang="en-US" sz="1400" dirty="0">
                    <a:solidFill>
                      <a:srgbClr val="00FF3E"/>
                    </a:solidFill>
                  </a:rPr>
                  <a:t>锚框</a:t>
                </a:r>
              </a:p>
            </p:txBody>
          </p:sp>
        </p:grpSp>
        <p:sp>
          <p:nvSpPr>
            <p:cNvPr id="6" name="文本框 5">
              <a:extLst>
                <a:ext uri="{FF2B5EF4-FFF2-40B4-BE49-F238E27FC236}">
                  <a16:creationId xmlns:a16="http://schemas.microsoft.com/office/drawing/2014/main" id="{6E355445-BBD3-44A6-9015-037CD78F518E}"/>
                </a:ext>
              </a:extLst>
            </p:cNvPr>
            <p:cNvSpPr txBox="1"/>
            <p:nvPr/>
          </p:nvSpPr>
          <p:spPr>
            <a:xfrm>
              <a:off x="7444128" y="1868029"/>
              <a:ext cx="657690" cy="412556"/>
            </a:xfrm>
            <a:prstGeom prst="rect">
              <a:avLst/>
            </a:prstGeom>
            <a:noFill/>
          </p:spPr>
          <p:txBody>
            <a:bodyPr wrap="square" rtlCol="0">
              <a:spAutoFit/>
            </a:bodyPr>
            <a:lstStyle/>
            <a:p>
              <a:r>
                <a:rPr lang="zh-CN" altLang="en-US" sz="1400" dirty="0">
                  <a:solidFill>
                    <a:srgbClr val="00FF3E"/>
                  </a:solidFill>
                </a:rPr>
                <a:t>锚框</a:t>
              </a:r>
            </a:p>
          </p:txBody>
        </p:sp>
      </p:grpSp>
      <p:sp>
        <p:nvSpPr>
          <p:cNvPr id="19" name="文本框 18">
            <a:extLst>
              <a:ext uri="{FF2B5EF4-FFF2-40B4-BE49-F238E27FC236}">
                <a16:creationId xmlns:a16="http://schemas.microsoft.com/office/drawing/2014/main" id="{709175DD-A8D6-4436-80EC-B92D1CC1516F}"/>
              </a:ext>
            </a:extLst>
          </p:cNvPr>
          <p:cNvSpPr txBox="1"/>
          <p:nvPr/>
        </p:nvSpPr>
        <p:spPr>
          <a:xfrm>
            <a:off x="6477000" y="4081871"/>
            <a:ext cx="5085064" cy="1323439"/>
          </a:xfrm>
          <a:prstGeom prst="rect">
            <a:avLst/>
          </a:prstGeom>
          <a:noFill/>
        </p:spPr>
        <p:txBody>
          <a:bodyPr wrap="square" rtlCol="0">
            <a:spAutoFit/>
          </a:bodyPr>
          <a:lstStyle/>
          <a:p>
            <a:pPr marL="285750" indent="-285750">
              <a:buFont typeface="Arial" panose="020B0604020202020204" pitchFamily="34" charset="0"/>
              <a:buChar char="•"/>
            </a:pPr>
            <a:r>
              <a:rPr lang="zh-CN" altLang="en-US" sz="2000" dirty="0"/>
              <a:t>红色框为目标；</a:t>
            </a:r>
            <a:endParaRPr lang="en-US" altLang="zh-CN" sz="2000" dirty="0"/>
          </a:p>
          <a:p>
            <a:pPr marL="285750" indent="-285750">
              <a:buFont typeface="Arial" panose="020B0604020202020204" pitchFamily="34" charset="0"/>
              <a:buChar char="•"/>
            </a:pPr>
            <a:r>
              <a:rPr lang="zh-CN" altLang="en-US" sz="2000" dirty="0"/>
              <a:t>绿色框为锚框；</a:t>
            </a:r>
            <a:endParaRPr lang="en-US" altLang="zh-CN" sz="2000" dirty="0"/>
          </a:p>
          <a:p>
            <a:pPr marL="285750" indent="-285750">
              <a:buFont typeface="Arial" panose="020B0604020202020204" pitchFamily="34" charset="0"/>
              <a:buChar char="•"/>
            </a:pPr>
            <a:r>
              <a:rPr lang="zh-CN" altLang="en-US" sz="2000" dirty="0"/>
              <a:t>即使目标阿在锚框内部，因为重叠度过低，</a:t>
            </a:r>
            <a:endParaRPr lang="en-US" altLang="zh-CN" sz="2000" dirty="0"/>
          </a:p>
          <a:p>
            <a:pPr marL="285750" indent="-285750">
              <a:buFont typeface="Arial" panose="020B0604020202020204" pitchFamily="34" charset="0"/>
              <a:buChar char="•"/>
            </a:pPr>
            <a:r>
              <a:rPr lang="zh-CN" altLang="en-US" sz="2000" dirty="0"/>
              <a:t>此锚框仍然会被误判为</a:t>
            </a:r>
            <a:r>
              <a:rPr lang="en-US" altLang="zh-CN" sz="2000" dirty="0"/>
              <a:t>false positive</a:t>
            </a:r>
            <a:r>
              <a:rPr lang="zh-CN" altLang="en-US" sz="2000" dirty="0"/>
              <a:t>。</a:t>
            </a:r>
          </a:p>
        </p:txBody>
      </p:sp>
      <p:sp>
        <p:nvSpPr>
          <p:cNvPr id="3" name="文本框 2">
            <a:extLst>
              <a:ext uri="{FF2B5EF4-FFF2-40B4-BE49-F238E27FC236}">
                <a16:creationId xmlns:a16="http://schemas.microsoft.com/office/drawing/2014/main" id="{1A09CCC4-CCC1-4E61-8595-4DEDB3FA1660}"/>
              </a:ext>
            </a:extLst>
          </p:cNvPr>
          <p:cNvSpPr txBox="1"/>
          <p:nvPr/>
        </p:nvSpPr>
        <p:spPr>
          <a:xfrm>
            <a:off x="6477000" y="5486400"/>
            <a:ext cx="5588964" cy="646331"/>
          </a:xfrm>
          <a:prstGeom prst="rect">
            <a:avLst/>
          </a:prstGeom>
          <a:noFill/>
        </p:spPr>
        <p:txBody>
          <a:bodyPr wrap="square" rtlCol="0">
            <a:spAutoFit/>
          </a:bodyPr>
          <a:lstStyle/>
          <a:p>
            <a:r>
              <a:rPr lang="zh-CN" altLang="en-US" dirty="0"/>
              <a:t>重叠度 </a:t>
            </a:r>
            <a:r>
              <a:rPr lang="en-US" altLang="zh-CN" dirty="0"/>
              <a:t>= </a:t>
            </a:r>
            <a:r>
              <a:rPr lang="zh-CN" altLang="en-US" dirty="0"/>
              <a:t>目标与锚框两个矩形的交集</a:t>
            </a:r>
            <a:r>
              <a:rPr lang="en-US" altLang="zh-CN" dirty="0"/>
              <a:t>/</a:t>
            </a:r>
            <a:r>
              <a:rPr lang="zh-CN" altLang="en-US" dirty="0"/>
              <a:t>目标与锚框两个矩形的并集</a:t>
            </a:r>
          </a:p>
        </p:txBody>
      </p:sp>
    </p:spTree>
    <p:extLst>
      <p:ext uri="{BB962C8B-B14F-4D97-AF65-F5344CB8AC3E}">
        <p14:creationId xmlns:p14="http://schemas.microsoft.com/office/powerpoint/2010/main" val="1012607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17EAE0B-E607-40BE-95B9-33C735A455C3}"/>
              </a:ext>
            </a:extLst>
          </p:cNvPr>
          <p:cNvSpPr>
            <a:spLocks noGrp="1"/>
          </p:cNvSpPr>
          <p:nvPr>
            <p:ph type="body" sz="quarter" idx="13"/>
          </p:nvPr>
        </p:nvSpPr>
        <p:spPr>
          <a:xfrm>
            <a:off x="1071880" y="2373868"/>
            <a:ext cx="10058400" cy="369332"/>
          </a:xfrm>
        </p:spPr>
        <p:txBody>
          <a:bodyPr/>
          <a:lstStyle/>
          <a:p>
            <a:r>
              <a:rPr lang="zh-CN" altLang="en-US" dirty="0"/>
              <a:t>通过引入一个由反馈驱动的</a:t>
            </a:r>
            <a:r>
              <a:rPr lang="en-US" altLang="zh-CN" dirty="0"/>
              <a:t>Anchor</a:t>
            </a:r>
            <a:r>
              <a:rPr lang="zh-CN" altLang="en-US" dirty="0"/>
              <a:t>仲裁者：该递归函数通过</a:t>
            </a:r>
            <a:r>
              <a:rPr lang="zh-CN" altLang="en-US" b="1" dirty="0"/>
              <a:t>逐步减小</a:t>
            </a:r>
            <a:r>
              <a:rPr lang="en-US" altLang="zh-CN" b="1" dirty="0"/>
              <a:t>Anchor</a:t>
            </a:r>
            <a:r>
              <a:rPr lang="zh-CN" altLang="en-US" b="1" dirty="0"/>
              <a:t>与小目标之间的缝隙</a:t>
            </a:r>
            <a:r>
              <a:rPr lang="zh-CN" altLang="en-US" dirty="0"/>
              <a:t>，</a:t>
            </a:r>
            <a:r>
              <a:rPr lang="zh-CN" altLang="en-US" b="1" dirty="0"/>
              <a:t>动态调整</a:t>
            </a:r>
            <a:r>
              <a:rPr lang="en-US" altLang="zh-CN" b="1" dirty="0"/>
              <a:t>Anchor</a:t>
            </a:r>
            <a:r>
              <a:rPr lang="zh-CN" altLang="en-US" b="1" dirty="0"/>
              <a:t>框的大小</a:t>
            </a:r>
            <a:r>
              <a:rPr lang="zh-CN" altLang="en-US" dirty="0"/>
              <a:t>，弥合它们之间的差距</a:t>
            </a:r>
            <a:r>
              <a:rPr lang="zh-CN" altLang="en-US" b="1" dirty="0"/>
              <a:t>，提供了更多优良的正样本</a:t>
            </a:r>
            <a:r>
              <a:rPr lang="en-US" altLang="zh-CN" dirty="0"/>
              <a:t>(</a:t>
            </a:r>
            <a:r>
              <a:rPr lang="zh-CN" altLang="en-US" dirty="0"/>
              <a:t>解决猜想实验的问题</a:t>
            </a:r>
            <a:r>
              <a:rPr lang="en-US" altLang="zh-CN" dirty="0"/>
              <a:t>1</a:t>
            </a:r>
            <a:r>
              <a:rPr lang="zh-CN" altLang="en-US" dirty="0"/>
              <a:t>和</a:t>
            </a:r>
            <a:r>
              <a:rPr lang="en-US" altLang="zh-CN" dirty="0"/>
              <a:t>3)</a:t>
            </a:r>
            <a:r>
              <a:rPr lang="zh-CN" altLang="en-US" dirty="0"/>
              <a:t>。</a:t>
            </a:r>
          </a:p>
        </p:txBody>
      </p:sp>
      <p:sp>
        <p:nvSpPr>
          <p:cNvPr id="3" name="文本占位符 2">
            <a:extLst>
              <a:ext uri="{FF2B5EF4-FFF2-40B4-BE49-F238E27FC236}">
                <a16:creationId xmlns:a16="http://schemas.microsoft.com/office/drawing/2014/main" id="{5E666554-AD11-401C-9FD4-03BB78CFCEDB}"/>
              </a:ext>
            </a:extLst>
          </p:cNvPr>
          <p:cNvSpPr>
            <a:spLocks noGrp="1"/>
          </p:cNvSpPr>
          <p:nvPr>
            <p:ph type="body" sz="quarter" idx="16"/>
          </p:nvPr>
        </p:nvSpPr>
        <p:spPr>
          <a:xfrm>
            <a:off x="1071880" y="3930135"/>
            <a:ext cx="10058400" cy="369332"/>
          </a:xfrm>
        </p:spPr>
        <p:txBody>
          <a:bodyPr/>
          <a:lstStyle/>
          <a:p>
            <a:r>
              <a:rPr lang="zh-CN" altLang="en-US" dirty="0"/>
              <a:t>再利用一个</a:t>
            </a:r>
            <a:r>
              <a:rPr lang="en-US" altLang="zh-CN" b="1" dirty="0"/>
              <a:t>Group </a:t>
            </a:r>
            <a:r>
              <a:rPr lang="zh-CN" altLang="en-US" b="1" dirty="0"/>
              <a:t>重叠度</a:t>
            </a:r>
            <a:r>
              <a:rPr lang="en-US" altLang="zh-CN" b="1" dirty="0"/>
              <a:t> balance sampling</a:t>
            </a:r>
            <a:r>
              <a:rPr lang="zh-CN" altLang="en-US" b="1" dirty="0"/>
              <a:t>策略，在每个尺度保证足够数量、且均衡比例的正负样本</a:t>
            </a:r>
            <a:r>
              <a:rPr lang="zh-CN" altLang="en-US" dirty="0"/>
              <a:t>参与模型训练，避免简单样本产生的小梯度被难样本产生的大梯度淹没</a:t>
            </a:r>
            <a:r>
              <a:rPr lang="en-US" altLang="zh-CN" dirty="0"/>
              <a:t>(</a:t>
            </a:r>
            <a:r>
              <a:rPr lang="zh-CN" altLang="en-US" dirty="0"/>
              <a:t>解决猜想实验问题</a:t>
            </a:r>
            <a:r>
              <a:rPr lang="en-US" altLang="zh-CN" dirty="0"/>
              <a:t>2) </a:t>
            </a:r>
            <a:r>
              <a:rPr lang="zh-CN" altLang="en-US" dirty="0"/>
              <a:t>。</a:t>
            </a:r>
          </a:p>
        </p:txBody>
      </p:sp>
    </p:spTree>
    <p:extLst>
      <p:ext uri="{BB962C8B-B14F-4D97-AF65-F5344CB8AC3E}">
        <p14:creationId xmlns:p14="http://schemas.microsoft.com/office/powerpoint/2010/main" val="3879153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CEB9CFC-3398-4810-B3FB-ECF1427E8CAB}"/>
              </a:ext>
            </a:extLst>
          </p:cNvPr>
          <p:cNvSpPr>
            <a:spLocks noGrp="1"/>
          </p:cNvSpPr>
          <p:nvPr>
            <p:ph type="body" sz="quarter" idx="13"/>
          </p:nvPr>
        </p:nvSpPr>
        <p:spPr>
          <a:xfrm>
            <a:off x="1039758" y="1817054"/>
            <a:ext cx="10828465" cy="424357"/>
          </a:xfrm>
        </p:spPr>
        <p:txBody>
          <a:bodyPr/>
          <a:lstStyle/>
          <a:p>
            <a:r>
              <a:rPr lang="en-US" altLang="zh-CN" dirty="0"/>
              <a:t>1. </a:t>
            </a:r>
            <a:r>
              <a:rPr lang="zh-CN" altLang="en-US" dirty="0"/>
              <a:t>通过</a:t>
            </a:r>
            <a:r>
              <a:rPr lang="en-US" altLang="zh-CN" dirty="0" err="1"/>
              <a:t>Anchorfitted</a:t>
            </a:r>
            <a:r>
              <a:rPr lang="en-US" altLang="zh-CN" dirty="0"/>
              <a:t> </a:t>
            </a:r>
            <a:r>
              <a:rPr lang="zh-CN" altLang="en-US" dirty="0"/>
              <a:t>模块</a:t>
            </a:r>
            <a:r>
              <a:rPr lang="en-US" altLang="zh-CN" dirty="0"/>
              <a:t>(</a:t>
            </a:r>
            <a:r>
              <a:rPr lang="zh-CN" altLang="en-US" dirty="0"/>
              <a:t>红框</a:t>
            </a:r>
            <a:r>
              <a:rPr lang="en-US" altLang="zh-CN" dirty="0"/>
              <a:t>)</a:t>
            </a:r>
            <a:r>
              <a:rPr lang="zh-CN" altLang="en-US" dirty="0"/>
              <a:t>，</a:t>
            </a:r>
            <a:r>
              <a:rPr lang="zh-CN" altLang="en-US" b="1" dirty="0"/>
              <a:t>使没有标注标签的劣质锚框更贴合小目标</a:t>
            </a:r>
            <a:r>
              <a:rPr lang="zh-CN" altLang="en-US" dirty="0"/>
              <a:t>，通过动态调整不恰当的锚框的大小，提供更多优良的锚框；</a:t>
            </a:r>
          </a:p>
        </p:txBody>
      </p:sp>
      <p:grpSp>
        <p:nvGrpSpPr>
          <p:cNvPr id="7" name="组合 6">
            <a:extLst>
              <a:ext uri="{FF2B5EF4-FFF2-40B4-BE49-F238E27FC236}">
                <a16:creationId xmlns:a16="http://schemas.microsoft.com/office/drawing/2014/main" id="{993A4544-3515-4568-934F-29CB73ECE90A}"/>
              </a:ext>
            </a:extLst>
          </p:cNvPr>
          <p:cNvGrpSpPr/>
          <p:nvPr/>
        </p:nvGrpSpPr>
        <p:grpSpPr>
          <a:xfrm>
            <a:off x="228600" y="3733800"/>
            <a:ext cx="11811000" cy="3031903"/>
            <a:chOff x="350158" y="3445098"/>
            <a:chExt cx="11765642" cy="3260503"/>
          </a:xfrm>
        </p:grpSpPr>
        <p:sp>
          <p:nvSpPr>
            <p:cNvPr id="6" name="矩形: 圆角 5">
              <a:extLst>
                <a:ext uri="{FF2B5EF4-FFF2-40B4-BE49-F238E27FC236}">
                  <a16:creationId xmlns:a16="http://schemas.microsoft.com/office/drawing/2014/main" id="{D7000EB9-F81A-46E6-B269-71A1A87E593F}"/>
                </a:ext>
              </a:extLst>
            </p:cNvPr>
            <p:cNvSpPr/>
            <p:nvPr/>
          </p:nvSpPr>
          <p:spPr>
            <a:xfrm>
              <a:off x="350158" y="3445098"/>
              <a:ext cx="2311977" cy="17979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箭头连接符 7">
              <a:extLst>
                <a:ext uri="{FF2B5EF4-FFF2-40B4-BE49-F238E27FC236}">
                  <a16:creationId xmlns:a16="http://schemas.microsoft.com/office/drawing/2014/main" id="{AABF59DE-8C15-400D-87CE-973C170CBC2D}"/>
                </a:ext>
              </a:extLst>
            </p:cNvPr>
            <p:cNvCxnSpPr>
              <a:cxnSpLocks/>
              <a:stCxn id="6" idx="3"/>
            </p:cNvCxnSpPr>
            <p:nvPr/>
          </p:nvCxnSpPr>
          <p:spPr>
            <a:xfrm>
              <a:off x="2662135" y="4344089"/>
              <a:ext cx="7057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0" name="矩形: 圆角 9">
              <a:extLst>
                <a:ext uri="{FF2B5EF4-FFF2-40B4-BE49-F238E27FC236}">
                  <a16:creationId xmlns:a16="http://schemas.microsoft.com/office/drawing/2014/main" id="{0570F7E1-F0D8-4C87-9672-FEA13C598535}"/>
                </a:ext>
              </a:extLst>
            </p:cNvPr>
            <p:cNvSpPr/>
            <p:nvPr/>
          </p:nvSpPr>
          <p:spPr>
            <a:xfrm>
              <a:off x="5427977" y="5793957"/>
              <a:ext cx="2223771"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err="1">
                  <a:solidFill>
                    <a:schemeClr val="tx1"/>
                  </a:solidFill>
                </a:rPr>
                <a:t>Anchorfitted</a:t>
              </a:r>
              <a:r>
                <a:rPr lang="en-US" altLang="zh-CN" dirty="0">
                  <a:solidFill>
                    <a:schemeClr val="tx1"/>
                  </a:solidFill>
                </a:rPr>
                <a:t> arbiter</a:t>
              </a:r>
              <a:endParaRPr lang="zh-CN" altLang="en-US" dirty="0">
                <a:solidFill>
                  <a:schemeClr val="tx1"/>
                </a:solidFill>
              </a:endParaRPr>
            </a:p>
          </p:txBody>
        </p:sp>
        <p:sp>
          <p:nvSpPr>
            <p:cNvPr id="13" name="矩形: 圆角 12">
              <a:extLst>
                <a:ext uri="{FF2B5EF4-FFF2-40B4-BE49-F238E27FC236}">
                  <a16:creationId xmlns:a16="http://schemas.microsoft.com/office/drawing/2014/main" id="{2E491AA7-C90D-4BA0-A58F-46ADFEB7905C}"/>
                </a:ext>
              </a:extLst>
            </p:cNvPr>
            <p:cNvSpPr/>
            <p:nvPr/>
          </p:nvSpPr>
          <p:spPr>
            <a:xfrm>
              <a:off x="8371552" y="4129922"/>
              <a:ext cx="3618229"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schemeClr val="tx1"/>
                  </a:solidFill>
                </a:rPr>
                <a:t>重叠度分组平衡采样</a:t>
              </a:r>
            </a:p>
          </p:txBody>
        </p:sp>
        <p:pic>
          <p:nvPicPr>
            <p:cNvPr id="14" name="图片 13">
              <a:extLst>
                <a:ext uri="{FF2B5EF4-FFF2-40B4-BE49-F238E27FC236}">
                  <a16:creationId xmlns:a16="http://schemas.microsoft.com/office/drawing/2014/main" id="{93C620C2-050A-4DE2-B303-AC9776FC7C8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3240" b="19171"/>
            <a:stretch/>
          </p:blipFill>
          <p:spPr>
            <a:xfrm>
              <a:off x="817229" y="3516048"/>
              <a:ext cx="1316371" cy="1656080"/>
            </a:xfrm>
            <a:prstGeom prst="rect">
              <a:avLst/>
            </a:prstGeom>
          </p:spPr>
        </p:pic>
        <p:sp>
          <p:nvSpPr>
            <p:cNvPr id="15" name="流程图: 决策 14">
              <a:extLst>
                <a:ext uri="{FF2B5EF4-FFF2-40B4-BE49-F238E27FC236}">
                  <a16:creationId xmlns:a16="http://schemas.microsoft.com/office/drawing/2014/main" id="{A3DEBA12-635C-43FB-A985-C4CC975AE7CC}"/>
                </a:ext>
              </a:extLst>
            </p:cNvPr>
            <p:cNvSpPr/>
            <p:nvPr/>
          </p:nvSpPr>
          <p:spPr>
            <a:xfrm>
              <a:off x="5182256" y="4130898"/>
              <a:ext cx="2321321" cy="711990"/>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pic>
          <p:nvPicPr>
            <p:cNvPr id="19" name="图片 18">
              <a:extLst>
                <a:ext uri="{FF2B5EF4-FFF2-40B4-BE49-F238E27FC236}">
                  <a16:creationId xmlns:a16="http://schemas.microsoft.com/office/drawing/2014/main" id="{793FC402-1312-485C-848F-2EC057AD4DB1}"/>
                </a:ext>
              </a:extLst>
            </p:cNvPr>
            <p:cNvPicPr>
              <a:picLocks noChangeAspect="1"/>
            </p:cNvPicPr>
            <p:nvPr/>
          </p:nvPicPr>
          <p:blipFill>
            <a:blip r:embed="rId3"/>
            <a:stretch>
              <a:fillRect/>
            </a:stretch>
          </p:blipFill>
          <p:spPr>
            <a:xfrm>
              <a:off x="3429000" y="3833319"/>
              <a:ext cx="1390067" cy="1286752"/>
            </a:xfrm>
            <a:prstGeom prst="rect">
              <a:avLst/>
            </a:prstGeom>
          </p:spPr>
        </p:pic>
        <p:cxnSp>
          <p:nvCxnSpPr>
            <p:cNvPr id="22" name="直接箭头连接符 21">
              <a:extLst>
                <a:ext uri="{FF2B5EF4-FFF2-40B4-BE49-F238E27FC236}">
                  <a16:creationId xmlns:a16="http://schemas.microsoft.com/office/drawing/2014/main" id="{4CD925F3-9CBB-4BDF-959A-37E4031AA887}"/>
                </a:ext>
              </a:extLst>
            </p:cNvPr>
            <p:cNvCxnSpPr>
              <a:cxnSpLocks/>
            </p:cNvCxnSpPr>
            <p:nvPr/>
          </p:nvCxnSpPr>
          <p:spPr>
            <a:xfrm>
              <a:off x="4801237" y="4456955"/>
              <a:ext cx="349251"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38A3D91D-13FE-4C24-BF54-06D13804CF13}"/>
                </a:ext>
              </a:extLst>
            </p:cNvPr>
            <p:cNvCxnSpPr>
              <a:cxnSpLocks/>
            </p:cNvCxnSpPr>
            <p:nvPr/>
          </p:nvCxnSpPr>
          <p:spPr>
            <a:xfrm>
              <a:off x="6371746" y="5026926"/>
              <a:ext cx="0" cy="63641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56C6576B-BDB6-4E10-BC16-D4BED2B46906}"/>
                </a:ext>
              </a:extLst>
            </p:cNvPr>
            <p:cNvSpPr txBox="1"/>
            <p:nvPr/>
          </p:nvSpPr>
          <p:spPr>
            <a:xfrm>
              <a:off x="6463187" y="5141502"/>
              <a:ext cx="564067" cy="338554"/>
            </a:xfrm>
            <a:prstGeom prst="rect">
              <a:avLst/>
            </a:prstGeom>
            <a:noFill/>
          </p:spPr>
          <p:txBody>
            <a:bodyPr wrap="square" rtlCol="0">
              <a:spAutoFit/>
            </a:bodyPr>
            <a:lstStyle/>
            <a:p>
              <a:r>
                <a:rPr lang="en-US" altLang="zh-CN" sz="1600" dirty="0"/>
                <a:t>Y</a:t>
              </a:r>
            </a:p>
          </p:txBody>
        </p:sp>
        <p:cxnSp>
          <p:nvCxnSpPr>
            <p:cNvPr id="29" name="直接箭头连接符 28">
              <a:extLst>
                <a:ext uri="{FF2B5EF4-FFF2-40B4-BE49-F238E27FC236}">
                  <a16:creationId xmlns:a16="http://schemas.microsoft.com/office/drawing/2014/main" id="{52DE3A76-A748-40F1-85C2-63C442111B97}"/>
                </a:ext>
              </a:extLst>
            </p:cNvPr>
            <p:cNvCxnSpPr>
              <a:cxnSpLocks/>
            </p:cNvCxnSpPr>
            <p:nvPr/>
          </p:nvCxnSpPr>
          <p:spPr>
            <a:xfrm>
              <a:off x="7582557" y="4502898"/>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6" name="矩形 35">
              <a:extLst>
                <a:ext uri="{FF2B5EF4-FFF2-40B4-BE49-F238E27FC236}">
                  <a16:creationId xmlns:a16="http://schemas.microsoft.com/office/drawing/2014/main" id="{A8D5EE15-6D4E-4FBA-AECB-DD4AF6A7670A}"/>
                </a:ext>
              </a:extLst>
            </p:cNvPr>
            <p:cNvSpPr/>
            <p:nvPr/>
          </p:nvSpPr>
          <p:spPr>
            <a:xfrm>
              <a:off x="3886200" y="5243079"/>
              <a:ext cx="6553196" cy="1462522"/>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prstDash val="sysDot"/>
                </a:ln>
                <a:solidFill>
                  <a:srgbClr val="FFC000"/>
                </a:solidFill>
              </a:endParaRPr>
            </a:p>
          </p:txBody>
        </p:sp>
        <p:sp>
          <p:nvSpPr>
            <p:cNvPr id="37" name="矩形 36">
              <a:extLst>
                <a:ext uri="{FF2B5EF4-FFF2-40B4-BE49-F238E27FC236}">
                  <a16:creationId xmlns:a16="http://schemas.microsoft.com/office/drawing/2014/main" id="{8C5146BA-4D47-4241-9867-D5E475AFB54A}"/>
                </a:ext>
              </a:extLst>
            </p:cNvPr>
            <p:cNvSpPr/>
            <p:nvPr/>
          </p:nvSpPr>
          <p:spPr>
            <a:xfrm>
              <a:off x="8063863" y="3659099"/>
              <a:ext cx="4051937" cy="1347677"/>
            </a:xfrm>
            <a:prstGeom prst="rect">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8691EE4A-F52D-4369-904B-9FA47447CC66}"/>
                </a:ext>
              </a:extLst>
            </p:cNvPr>
            <p:cNvSpPr txBox="1"/>
            <p:nvPr/>
          </p:nvSpPr>
          <p:spPr>
            <a:xfrm>
              <a:off x="4038602" y="5243078"/>
              <a:ext cx="2223772" cy="369332"/>
            </a:xfrm>
            <a:prstGeom prst="rect">
              <a:avLst/>
            </a:prstGeom>
            <a:noFill/>
          </p:spPr>
          <p:txBody>
            <a:bodyPr wrap="square" rtlCol="0">
              <a:spAutoFit/>
            </a:bodyPr>
            <a:lstStyle/>
            <a:p>
              <a:r>
                <a:rPr lang="en-US" altLang="zh-CN" dirty="0" err="1">
                  <a:solidFill>
                    <a:srgbClr val="FF0000"/>
                  </a:solidFill>
                </a:rPr>
                <a:t>Anchorfitted</a:t>
              </a:r>
              <a:r>
                <a:rPr lang="en-US" altLang="zh-CN" dirty="0">
                  <a:solidFill>
                    <a:srgbClr val="FF0000"/>
                  </a:solidFill>
                </a:rPr>
                <a:t> module</a:t>
              </a:r>
              <a:endParaRPr lang="zh-CN" altLang="en-US" dirty="0">
                <a:solidFill>
                  <a:srgbClr val="FF0000"/>
                </a:solidFill>
              </a:endParaRPr>
            </a:p>
          </p:txBody>
        </p:sp>
        <p:sp>
          <p:nvSpPr>
            <p:cNvPr id="39" name="文本框 38">
              <a:extLst>
                <a:ext uri="{FF2B5EF4-FFF2-40B4-BE49-F238E27FC236}">
                  <a16:creationId xmlns:a16="http://schemas.microsoft.com/office/drawing/2014/main" id="{82A4BD8F-18F2-4C73-9B76-02D5AC6EC21B}"/>
                </a:ext>
              </a:extLst>
            </p:cNvPr>
            <p:cNvSpPr txBox="1"/>
            <p:nvPr/>
          </p:nvSpPr>
          <p:spPr>
            <a:xfrm>
              <a:off x="8113361" y="3688051"/>
              <a:ext cx="3952939" cy="369332"/>
            </a:xfrm>
            <a:prstGeom prst="rect">
              <a:avLst/>
            </a:prstGeom>
            <a:noFill/>
          </p:spPr>
          <p:txBody>
            <a:bodyPr wrap="square" rtlCol="0">
              <a:spAutoFit/>
            </a:bodyPr>
            <a:lstStyle/>
            <a:p>
              <a:r>
                <a:rPr lang="en-US" altLang="zh-CN" dirty="0">
                  <a:solidFill>
                    <a:srgbClr val="00B050"/>
                  </a:solidFill>
                </a:rPr>
                <a:t>Group </a:t>
              </a:r>
              <a:r>
                <a:rPr lang="en-US" altLang="zh-CN" dirty="0" err="1">
                  <a:solidFill>
                    <a:srgbClr val="00B050"/>
                  </a:solidFill>
                </a:rPr>
                <a:t>IoU</a:t>
              </a:r>
              <a:r>
                <a:rPr lang="en-US" altLang="zh-CN" dirty="0">
                  <a:solidFill>
                    <a:srgbClr val="00B050"/>
                  </a:solidFill>
                </a:rPr>
                <a:t> Balance sampling module </a:t>
              </a:r>
              <a:endParaRPr lang="zh-CN" altLang="en-US" dirty="0">
                <a:solidFill>
                  <a:srgbClr val="00B050"/>
                </a:solidFill>
              </a:endParaRPr>
            </a:p>
          </p:txBody>
        </p:sp>
        <p:sp>
          <p:nvSpPr>
            <p:cNvPr id="47" name="流程图: 决策 46">
              <a:extLst>
                <a:ext uri="{FF2B5EF4-FFF2-40B4-BE49-F238E27FC236}">
                  <a16:creationId xmlns:a16="http://schemas.microsoft.com/office/drawing/2014/main" id="{32D21E9E-838C-48E0-BB12-22F9525BDE1F}"/>
                </a:ext>
              </a:extLst>
            </p:cNvPr>
            <p:cNvSpPr/>
            <p:nvPr/>
          </p:nvSpPr>
          <p:spPr>
            <a:xfrm>
              <a:off x="8410741" y="5873626"/>
              <a:ext cx="1565568" cy="526493"/>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49" name="连接符: 肘形 48">
              <a:extLst>
                <a:ext uri="{FF2B5EF4-FFF2-40B4-BE49-F238E27FC236}">
                  <a16:creationId xmlns:a16="http://schemas.microsoft.com/office/drawing/2014/main" id="{1203FD5D-DE80-4D3F-BA88-6C58C2C9C6D1}"/>
                </a:ext>
              </a:extLst>
            </p:cNvPr>
            <p:cNvCxnSpPr>
              <a:cxnSpLocks/>
              <a:stCxn id="47" idx="0"/>
            </p:cNvCxnSpPr>
            <p:nvPr/>
          </p:nvCxnSpPr>
          <p:spPr>
            <a:xfrm rot="16200000" flipV="1">
              <a:off x="7614468" y="4294569"/>
              <a:ext cx="386517" cy="2771598"/>
            </a:xfrm>
            <a:prstGeom prst="bentConnector2">
              <a:avLst/>
            </a:prstGeom>
            <a:ln w="28575">
              <a:solidFill>
                <a:srgbClr val="4A7EBB"/>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FF8B2DC5-A3F7-4197-8CAF-041AD485D2E7}"/>
                </a:ext>
              </a:extLst>
            </p:cNvPr>
            <p:cNvCxnSpPr>
              <a:cxnSpLocks/>
            </p:cNvCxnSpPr>
            <p:nvPr/>
          </p:nvCxnSpPr>
          <p:spPr>
            <a:xfrm>
              <a:off x="7801006" y="6137379"/>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5" name="文本框 54">
              <a:extLst>
                <a:ext uri="{FF2B5EF4-FFF2-40B4-BE49-F238E27FC236}">
                  <a16:creationId xmlns:a16="http://schemas.microsoft.com/office/drawing/2014/main" id="{D8CEB665-2C85-49C6-AC09-1EA3F1C89ECA}"/>
                </a:ext>
              </a:extLst>
            </p:cNvPr>
            <p:cNvSpPr txBox="1"/>
            <p:nvPr/>
          </p:nvSpPr>
          <p:spPr>
            <a:xfrm>
              <a:off x="9188632" y="5442790"/>
              <a:ext cx="564067" cy="338554"/>
            </a:xfrm>
            <a:prstGeom prst="rect">
              <a:avLst/>
            </a:prstGeom>
            <a:noFill/>
          </p:spPr>
          <p:txBody>
            <a:bodyPr wrap="square" rtlCol="0">
              <a:spAutoFit/>
            </a:bodyPr>
            <a:lstStyle/>
            <a:p>
              <a:r>
                <a:rPr lang="en-US" altLang="zh-CN" sz="1600" dirty="0"/>
                <a:t>Y</a:t>
              </a:r>
            </a:p>
          </p:txBody>
        </p:sp>
        <p:sp>
          <p:nvSpPr>
            <p:cNvPr id="24" name="文本框 23">
              <a:extLst>
                <a:ext uri="{FF2B5EF4-FFF2-40B4-BE49-F238E27FC236}">
                  <a16:creationId xmlns:a16="http://schemas.microsoft.com/office/drawing/2014/main" id="{778D7342-0BC0-474B-9C2F-0EDC4A201D5B}"/>
                </a:ext>
              </a:extLst>
            </p:cNvPr>
            <p:cNvSpPr txBox="1"/>
            <p:nvPr/>
          </p:nvSpPr>
          <p:spPr>
            <a:xfrm>
              <a:off x="4857140" y="4188705"/>
              <a:ext cx="3137110" cy="584775"/>
            </a:xfrm>
            <a:prstGeom prst="rect">
              <a:avLst/>
            </a:prstGeom>
            <a:noFill/>
          </p:spPr>
          <p:txBody>
            <a:bodyPr wrap="square" rtlCol="0">
              <a:spAutoFit/>
            </a:bodyPr>
            <a:lstStyle/>
            <a:p>
              <a:pPr algn="ctr"/>
              <a:r>
                <a:rPr lang="en-US" altLang="zh-CN" sz="1600" dirty="0"/>
                <a:t>Gt in Anchor &amp; </a:t>
              </a:r>
            </a:p>
            <a:p>
              <a:pPr algn="ctr"/>
              <a:r>
                <a:rPr lang="en-US" altLang="zh-CN" sz="1600" dirty="0"/>
                <a:t>GT never assign label?</a:t>
              </a:r>
              <a:endParaRPr lang="zh-CN" altLang="en-US" sz="1600" dirty="0"/>
            </a:p>
          </p:txBody>
        </p:sp>
        <p:sp>
          <p:nvSpPr>
            <p:cNvPr id="28" name="文本框 27">
              <a:extLst>
                <a:ext uri="{FF2B5EF4-FFF2-40B4-BE49-F238E27FC236}">
                  <a16:creationId xmlns:a16="http://schemas.microsoft.com/office/drawing/2014/main" id="{EA651E1D-78A5-48C6-9FBD-8B018A34FCDF}"/>
                </a:ext>
              </a:extLst>
            </p:cNvPr>
            <p:cNvSpPr txBox="1"/>
            <p:nvPr/>
          </p:nvSpPr>
          <p:spPr>
            <a:xfrm>
              <a:off x="7692734" y="5956708"/>
              <a:ext cx="3137110" cy="338554"/>
            </a:xfrm>
            <a:prstGeom prst="rect">
              <a:avLst/>
            </a:prstGeom>
            <a:noFill/>
          </p:spPr>
          <p:txBody>
            <a:bodyPr wrap="square" rtlCol="0">
              <a:spAutoFit/>
            </a:bodyPr>
            <a:lstStyle/>
            <a:p>
              <a:pPr algn="ctr"/>
              <a:r>
                <a:rPr lang="en-US" altLang="zh-CN" sz="1600" dirty="0"/>
                <a:t>Gt in Anchor?</a:t>
              </a:r>
              <a:endParaRPr lang="zh-CN" altLang="en-US" sz="1600" dirty="0"/>
            </a:p>
          </p:txBody>
        </p:sp>
        <p:sp>
          <p:nvSpPr>
            <p:cNvPr id="32" name="文本框 31">
              <a:extLst>
                <a:ext uri="{FF2B5EF4-FFF2-40B4-BE49-F238E27FC236}">
                  <a16:creationId xmlns:a16="http://schemas.microsoft.com/office/drawing/2014/main" id="{5B92D6D0-426F-4C4F-8221-907137513225}"/>
                </a:ext>
              </a:extLst>
            </p:cNvPr>
            <p:cNvSpPr txBox="1"/>
            <p:nvPr/>
          </p:nvSpPr>
          <p:spPr>
            <a:xfrm>
              <a:off x="10122243" y="5843969"/>
              <a:ext cx="564067" cy="338554"/>
            </a:xfrm>
            <a:prstGeom prst="rect">
              <a:avLst/>
            </a:prstGeom>
            <a:noFill/>
          </p:spPr>
          <p:txBody>
            <a:bodyPr wrap="square" rtlCol="0">
              <a:spAutoFit/>
            </a:bodyPr>
            <a:lstStyle/>
            <a:p>
              <a:r>
                <a:rPr lang="en-US" altLang="zh-CN" sz="1600" dirty="0"/>
                <a:t>N</a:t>
              </a:r>
            </a:p>
          </p:txBody>
        </p:sp>
        <p:sp>
          <p:nvSpPr>
            <p:cNvPr id="33" name="文本框 32">
              <a:extLst>
                <a:ext uri="{FF2B5EF4-FFF2-40B4-BE49-F238E27FC236}">
                  <a16:creationId xmlns:a16="http://schemas.microsoft.com/office/drawing/2014/main" id="{FED37C0D-FF5C-4614-A5E2-2F151568B79F}"/>
                </a:ext>
              </a:extLst>
            </p:cNvPr>
            <p:cNvSpPr txBox="1"/>
            <p:nvPr/>
          </p:nvSpPr>
          <p:spPr>
            <a:xfrm>
              <a:off x="7692734" y="4053724"/>
              <a:ext cx="564067" cy="338554"/>
            </a:xfrm>
            <a:prstGeom prst="rect">
              <a:avLst/>
            </a:prstGeom>
            <a:noFill/>
          </p:spPr>
          <p:txBody>
            <a:bodyPr wrap="square" rtlCol="0">
              <a:spAutoFit/>
            </a:bodyPr>
            <a:lstStyle/>
            <a:p>
              <a:r>
                <a:rPr lang="en-US" altLang="zh-CN" sz="1600" dirty="0"/>
                <a:t>N</a:t>
              </a:r>
            </a:p>
          </p:txBody>
        </p:sp>
      </p:grpSp>
      <p:cxnSp>
        <p:nvCxnSpPr>
          <p:cNvPr id="12" name="连接符: 肘形 11">
            <a:extLst>
              <a:ext uri="{FF2B5EF4-FFF2-40B4-BE49-F238E27FC236}">
                <a16:creationId xmlns:a16="http://schemas.microsoft.com/office/drawing/2014/main" id="{14542AC9-A2E4-441E-B237-A1C9C3560320}"/>
              </a:ext>
            </a:extLst>
          </p:cNvPr>
          <p:cNvCxnSpPr>
            <a:cxnSpLocks/>
            <a:endCxn id="13" idx="2"/>
          </p:cNvCxnSpPr>
          <p:nvPr/>
        </p:nvCxnSpPr>
        <p:spPr>
          <a:xfrm rot="5400000" flipH="1" flipV="1">
            <a:off x="9358750" y="5447833"/>
            <a:ext cx="1251816" cy="224696"/>
          </a:xfrm>
          <a:prstGeom prst="bentConnector3">
            <a:avLst>
              <a:gd name="adj1" fmla="val 50000"/>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5" name="文本占位符 1">
            <a:extLst>
              <a:ext uri="{FF2B5EF4-FFF2-40B4-BE49-F238E27FC236}">
                <a16:creationId xmlns:a16="http://schemas.microsoft.com/office/drawing/2014/main" id="{C798005C-8B30-411E-922C-38D6F04715C4}"/>
              </a:ext>
            </a:extLst>
          </p:cNvPr>
          <p:cNvSpPr txBox="1">
            <a:spLocks/>
          </p:cNvSpPr>
          <p:nvPr/>
        </p:nvSpPr>
        <p:spPr>
          <a:xfrm>
            <a:off x="1039758" y="2704136"/>
            <a:ext cx="103632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dirty="0"/>
              <a:t>2. </a:t>
            </a:r>
            <a:r>
              <a:rPr lang="zh-CN" altLang="en-US" dirty="0"/>
              <a:t>重叠度分组平衡采样策略</a:t>
            </a:r>
            <a:r>
              <a:rPr lang="en-US" altLang="zh-CN" dirty="0"/>
              <a:t>(</a:t>
            </a:r>
            <a:r>
              <a:rPr lang="zh-CN" altLang="en-US" dirty="0"/>
              <a:t>绿框</a:t>
            </a:r>
            <a:r>
              <a:rPr lang="en-US" altLang="zh-CN" dirty="0"/>
              <a:t>)</a:t>
            </a:r>
            <a:r>
              <a:rPr lang="zh-CN" altLang="en-US" dirty="0"/>
              <a:t>，使分类器将获得不同规模的均衡训练样本，提高了小物体的检测准确率。</a:t>
            </a:r>
            <a:endParaRPr lang="zh-CN" altLang="en-US" kern="0" dirty="0">
              <a:solidFill>
                <a:sysClr val="windowText" lastClr="000000"/>
              </a:solidFill>
            </a:endParaRPr>
          </a:p>
        </p:txBody>
      </p:sp>
    </p:spTree>
    <p:extLst>
      <p:ext uri="{BB962C8B-B14F-4D97-AF65-F5344CB8AC3E}">
        <p14:creationId xmlns:p14="http://schemas.microsoft.com/office/powerpoint/2010/main" val="3872509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D209DE6-2CBD-4B17-9DEC-2CDBE4171A9D}"/>
              </a:ext>
            </a:extLst>
          </p:cNvPr>
          <p:cNvSpPr>
            <a:spLocks noGrp="1"/>
          </p:cNvSpPr>
          <p:nvPr>
            <p:ph type="body" sz="quarter" idx="13"/>
          </p:nvPr>
        </p:nvSpPr>
        <p:spPr>
          <a:xfrm>
            <a:off x="1021624" y="1933199"/>
            <a:ext cx="9798776" cy="492124"/>
          </a:xfrm>
        </p:spPr>
        <p:txBody>
          <a:bodyPr/>
          <a:lstStyle/>
          <a:p>
            <a:r>
              <a:rPr lang="en-US" altLang="zh-CN" dirty="0"/>
              <a:t>1. </a:t>
            </a:r>
            <a:r>
              <a:rPr lang="zh-CN" altLang="en-US" b="1" dirty="0"/>
              <a:t>引入一个共识机制</a:t>
            </a:r>
            <a:r>
              <a:rPr lang="zh-CN" altLang="en-US" dirty="0"/>
              <a:t>：如果</a:t>
            </a:r>
            <a:r>
              <a:rPr lang="en-US" altLang="zh-CN" dirty="0"/>
              <a:t>1)</a:t>
            </a:r>
            <a:r>
              <a:rPr lang="en-US" altLang="zh-CN" b="1" dirty="0"/>
              <a:t>GT</a:t>
            </a:r>
            <a:r>
              <a:rPr lang="zh-CN" altLang="en-US" b="1" dirty="0"/>
              <a:t>第一次被赋予正标签</a:t>
            </a:r>
            <a:r>
              <a:rPr lang="zh-CN" altLang="en-US" dirty="0"/>
              <a:t>；</a:t>
            </a:r>
            <a:r>
              <a:rPr lang="en-US" altLang="zh-CN" dirty="0"/>
              <a:t>2)</a:t>
            </a:r>
            <a:r>
              <a:rPr lang="zh-CN" altLang="en-US" dirty="0"/>
              <a:t>且</a:t>
            </a:r>
            <a:r>
              <a:rPr lang="en-US" altLang="zh-CN" b="1" dirty="0"/>
              <a:t>GT</a:t>
            </a:r>
            <a:r>
              <a:rPr lang="zh-CN" altLang="en-US" b="1" dirty="0"/>
              <a:t>在锚框内部</a:t>
            </a:r>
            <a:r>
              <a:rPr lang="zh-CN" altLang="en-US" dirty="0"/>
              <a:t>；则对此锚框使用</a:t>
            </a:r>
            <a:r>
              <a:rPr lang="en-US" altLang="zh-CN" dirty="0" err="1"/>
              <a:t>Anchorfitted</a:t>
            </a:r>
            <a:r>
              <a:rPr lang="en-US" altLang="zh-CN" dirty="0"/>
              <a:t> module</a:t>
            </a:r>
            <a:r>
              <a:rPr lang="zh-CN" altLang="en-US" dirty="0"/>
              <a:t>。</a:t>
            </a:r>
          </a:p>
        </p:txBody>
      </p:sp>
      <p:sp>
        <p:nvSpPr>
          <p:cNvPr id="3" name="标题 2">
            <a:extLst>
              <a:ext uri="{FF2B5EF4-FFF2-40B4-BE49-F238E27FC236}">
                <a16:creationId xmlns:a16="http://schemas.microsoft.com/office/drawing/2014/main" id="{4D306E7A-C90B-403F-81F0-8D0B20F4390A}"/>
              </a:ext>
            </a:extLst>
          </p:cNvPr>
          <p:cNvSpPr>
            <a:spLocks noGrp="1"/>
          </p:cNvSpPr>
          <p:nvPr>
            <p:ph type="title"/>
          </p:nvPr>
        </p:nvSpPr>
        <p:spPr/>
        <p:txBody>
          <a:bodyPr/>
          <a:lstStyle/>
          <a:p>
            <a:r>
              <a:rPr lang="en-US" altLang="zh-CN" dirty="0" err="1"/>
              <a:t>Anchorfitted</a:t>
            </a:r>
            <a:r>
              <a:rPr lang="en-US" altLang="zh-CN" dirty="0"/>
              <a:t> module</a:t>
            </a:r>
            <a:endParaRPr lang="zh-CN" altLang="en-US" dirty="0"/>
          </a:p>
        </p:txBody>
      </p:sp>
      <p:sp>
        <p:nvSpPr>
          <p:cNvPr id="4" name="文本占位符 3">
            <a:extLst>
              <a:ext uri="{FF2B5EF4-FFF2-40B4-BE49-F238E27FC236}">
                <a16:creationId xmlns:a16="http://schemas.microsoft.com/office/drawing/2014/main" id="{2112D53B-1264-4407-A248-19EEA2EAF286}"/>
              </a:ext>
            </a:extLst>
          </p:cNvPr>
          <p:cNvSpPr>
            <a:spLocks noGrp="1"/>
          </p:cNvSpPr>
          <p:nvPr>
            <p:ph type="body" sz="quarter" idx="16"/>
          </p:nvPr>
        </p:nvSpPr>
        <p:spPr>
          <a:xfrm>
            <a:off x="1021624" y="3077568"/>
            <a:ext cx="10636976" cy="369331"/>
          </a:xfrm>
        </p:spPr>
        <p:txBody>
          <a:bodyPr/>
          <a:lstStyle/>
          <a:p>
            <a:r>
              <a:rPr lang="en-US" altLang="zh-CN" dirty="0"/>
              <a:t>2. </a:t>
            </a:r>
            <a:r>
              <a:rPr lang="zh-CN" altLang="en-US" b="1" dirty="0"/>
              <a:t>递归</a:t>
            </a:r>
            <a:r>
              <a:rPr lang="zh-CN" altLang="en-US" dirty="0"/>
              <a:t>缩放锚框的长宽为</a:t>
            </a:r>
            <a:r>
              <a:rPr lang="en-US" altLang="zh-CN" dirty="0"/>
              <a:t>4 / 5</a:t>
            </a:r>
            <a:r>
              <a:rPr lang="zh-CN" altLang="en-US" dirty="0"/>
              <a:t>，</a:t>
            </a:r>
            <a:r>
              <a:rPr lang="zh-CN" altLang="en-US" b="1" dirty="0"/>
              <a:t>直到锚框不再包含</a:t>
            </a:r>
            <a:r>
              <a:rPr lang="en-US" altLang="zh-CN" b="1" dirty="0"/>
              <a:t>GT</a:t>
            </a:r>
            <a:r>
              <a:rPr lang="zh-CN" altLang="en-US" dirty="0"/>
              <a:t>，得到最终的锚框。</a:t>
            </a:r>
          </a:p>
          <a:p>
            <a:endParaRPr lang="zh-CN" altLang="en-US" dirty="0"/>
          </a:p>
        </p:txBody>
      </p:sp>
      <p:sp>
        <p:nvSpPr>
          <p:cNvPr id="32" name="矩形: 圆角 31">
            <a:extLst>
              <a:ext uri="{FF2B5EF4-FFF2-40B4-BE49-F238E27FC236}">
                <a16:creationId xmlns:a16="http://schemas.microsoft.com/office/drawing/2014/main" id="{7328BB20-0840-4316-BD1A-15F43BFDEF03}"/>
              </a:ext>
            </a:extLst>
          </p:cNvPr>
          <p:cNvSpPr/>
          <p:nvPr/>
        </p:nvSpPr>
        <p:spPr>
          <a:xfrm>
            <a:off x="4208777" y="5907834"/>
            <a:ext cx="2223771"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err="1">
                <a:solidFill>
                  <a:schemeClr val="tx1"/>
                </a:solidFill>
              </a:rPr>
              <a:t>Anchorfitted</a:t>
            </a:r>
            <a:r>
              <a:rPr lang="en-US" altLang="zh-CN" dirty="0">
                <a:solidFill>
                  <a:schemeClr val="tx1"/>
                </a:solidFill>
              </a:rPr>
              <a:t> arbiter</a:t>
            </a:r>
            <a:endParaRPr lang="zh-CN" altLang="en-US" dirty="0">
              <a:solidFill>
                <a:schemeClr val="tx1"/>
              </a:solidFill>
            </a:endParaRPr>
          </a:p>
        </p:txBody>
      </p:sp>
      <p:sp>
        <p:nvSpPr>
          <p:cNvPr id="33" name="矩形: 圆角 32">
            <a:extLst>
              <a:ext uri="{FF2B5EF4-FFF2-40B4-BE49-F238E27FC236}">
                <a16:creationId xmlns:a16="http://schemas.microsoft.com/office/drawing/2014/main" id="{88AED217-353F-480B-8661-EABFFE861EC8}"/>
              </a:ext>
            </a:extLst>
          </p:cNvPr>
          <p:cNvSpPr/>
          <p:nvPr/>
        </p:nvSpPr>
        <p:spPr>
          <a:xfrm>
            <a:off x="7152353" y="4053721"/>
            <a:ext cx="3210848"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err="1">
                <a:solidFill>
                  <a:schemeClr val="tx1"/>
                </a:solidFill>
              </a:rPr>
              <a:t>IoU</a:t>
            </a:r>
            <a:r>
              <a:rPr lang="en-US" altLang="zh-CN" dirty="0">
                <a:solidFill>
                  <a:schemeClr val="tx1"/>
                </a:solidFill>
              </a:rPr>
              <a:t> Group Balance sampling</a:t>
            </a:r>
            <a:endParaRPr lang="zh-CN" altLang="en-US" dirty="0">
              <a:solidFill>
                <a:schemeClr val="tx1"/>
              </a:solidFill>
            </a:endParaRPr>
          </a:p>
        </p:txBody>
      </p:sp>
      <p:sp>
        <p:nvSpPr>
          <p:cNvPr id="35" name="流程图: 决策 34">
            <a:extLst>
              <a:ext uri="{FF2B5EF4-FFF2-40B4-BE49-F238E27FC236}">
                <a16:creationId xmlns:a16="http://schemas.microsoft.com/office/drawing/2014/main" id="{655753AC-53D0-4A2B-AD49-616C9BAB9424}"/>
              </a:ext>
            </a:extLst>
          </p:cNvPr>
          <p:cNvSpPr/>
          <p:nvPr/>
        </p:nvSpPr>
        <p:spPr>
          <a:xfrm>
            <a:off x="3501356" y="4013289"/>
            <a:ext cx="3128044" cy="711990"/>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cxnSp>
        <p:nvCxnSpPr>
          <p:cNvPr id="38" name="直接箭头连接符 37">
            <a:extLst>
              <a:ext uri="{FF2B5EF4-FFF2-40B4-BE49-F238E27FC236}">
                <a16:creationId xmlns:a16="http://schemas.microsoft.com/office/drawing/2014/main" id="{5D9A9CD1-0708-4A6F-91AF-859B65DC09B7}"/>
              </a:ext>
            </a:extLst>
          </p:cNvPr>
          <p:cNvCxnSpPr>
            <a:cxnSpLocks/>
          </p:cNvCxnSpPr>
          <p:nvPr/>
        </p:nvCxnSpPr>
        <p:spPr>
          <a:xfrm>
            <a:off x="5043174" y="4936117"/>
            <a:ext cx="0" cy="93547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9" name="文本框 38">
            <a:extLst>
              <a:ext uri="{FF2B5EF4-FFF2-40B4-BE49-F238E27FC236}">
                <a16:creationId xmlns:a16="http://schemas.microsoft.com/office/drawing/2014/main" id="{E0F2D6D4-3EFF-4BD6-B658-9BE18FA7325F}"/>
              </a:ext>
            </a:extLst>
          </p:cNvPr>
          <p:cNvSpPr txBox="1"/>
          <p:nvPr/>
        </p:nvSpPr>
        <p:spPr>
          <a:xfrm>
            <a:off x="5039648" y="4860809"/>
            <a:ext cx="564067" cy="338554"/>
          </a:xfrm>
          <a:prstGeom prst="rect">
            <a:avLst/>
          </a:prstGeom>
          <a:noFill/>
        </p:spPr>
        <p:txBody>
          <a:bodyPr wrap="square" rtlCol="0">
            <a:spAutoFit/>
          </a:bodyPr>
          <a:lstStyle/>
          <a:p>
            <a:r>
              <a:rPr lang="en-US" altLang="zh-CN" sz="1600" dirty="0"/>
              <a:t>Y</a:t>
            </a:r>
          </a:p>
        </p:txBody>
      </p:sp>
      <p:cxnSp>
        <p:nvCxnSpPr>
          <p:cNvPr id="40" name="直接箭头连接符 39">
            <a:extLst>
              <a:ext uri="{FF2B5EF4-FFF2-40B4-BE49-F238E27FC236}">
                <a16:creationId xmlns:a16="http://schemas.microsoft.com/office/drawing/2014/main" id="{05D4EC90-4C5A-48F3-9F74-8F007DC96D61}"/>
              </a:ext>
            </a:extLst>
          </p:cNvPr>
          <p:cNvCxnSpPr>
            <a:cxnSpLocks/>
          </p:cNvCxnSpPr>
          <p:nvPr/>
        </p:nvCxnSpPr>
        <p:spPr>
          <a:xfrm>
            <a:off x="6546599" y="4391494"/>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1" name="矩形 40">
            <a:extLst>
              <a:ext uri="{FF2B5EF4-FFF2-40B4-BE49-F238E27FC236}">
                <a16:creationId xmlns:a16="http://schemas.microsoft.com/office/drawing/2014/main" id="{197A2FD4-8807-4A68-96E4-14D9C0ADC06E}"/>
              </a:ext>
            </a:extLst>
          </p:cNvPr>
          <p:cNvSpPr/>
          <p:nvPr/>
        </p:nvSpPr>
        <p:spPr>
          <a:xfrm>
            <a:off x="2667000" y="5166878"/>
            <a:ext cx="6553196" cy="1462522"/>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prstDash val="sysDot"/>
              </a:ln>
              <a:solidFill>
                <a:srgbClr val="FFC000"/>
              </a:solidFill>
            </a:endParaRPr>
          </a:p>
        </p:txBody>
      </p:sp>
      <p:sp>
        <p:nvSpPr>
          <p:cNvPr id="43" name="文本框 42">
            <a:extLst>
              <a:ext uri="{FF2B5EF4-FFF2-40B4-BE49-F238E27FC236}">
                <a16:creationId xmlns:a16="http://schemas.microsoft.com/office/drawing/2014/main" id="{4DC63E2A-F7DD-4F1A-94A7-EB0339414BBE}"/>
              </a:ext>
            </a:extLst>
          </p:cNvPr>
          <p:cNvSpPr txBox="1"/>
          <p:nvPr/>
        </p:nvSpPr>
        <p:spPr>
          <a:xfrm>
            <a:off x="2819402" y="5166877"/>
            <a:ext cx="2223772" cy="369332"/>
          </a:xfrm>
          <a:prstGeom prst="rect">
            <a:avLst/>
          </a:prstGeom>
          <a:noFill/>
        </p:spPr>
        <p:txBody>
          <a:bodyPr wrap="square" rtlCol="0">
            <a:spAutoFit/>
          </a:bodyPr>
          <a:lstStyle/>
          <a:p>
            <a:r>
              <a:rPr lang="en-US" altLang="zh-CN" dirty="0" err="1">
                <a:solidFill>
                  <a:srgbClr val="FF0000"/>
                </a:solidFill>
              </a:rPr>
              <a:t>Anchorfitted</a:t>
            </a:r>
            <a:r>
              <a:rPr lang="en-US" altLang="zh-CN" dirty="0">
                <a:solidFill>
                  <a:srgbClr val="FF0000"/>
                </a:solidFill>
              </a:rPr>
              <a:t> module</a:t>
            </a:r>
            <a:endParaRPr lang="zh-CN" altLang="en-US" dirty="0">
              <a:solidFill>
                <a:srgbClr val="FF0000"/>
              </a:solidFill>
            </a:endParaRPr>
          </a:p>
        </p:txBody>
      </p:sp>
      <p:sp>
        <p:nvSpPr>
          <p:cNvPr id="45" name="流程图: 决策 44">
            <a:extLst>
              <a:ext uri="{FF2B5EF4-FFF2-40B4-BE49-F238E27FC236}">
                <a16:creationId xmlns:a16="http://schemas.microsoft.com/office/drawing/2014/main" id="{B0796A6B-4454-40EC-80F4-94702ED9AD84}"/>
              </a:ext>
            </a:extLst>
          </p:cNvPr>
          <p:cNvSpPr/>
          <p:nvPr/>
        </p:nvSpPr>
        <p:spPr>
          <a:xfrm>
            <a:off x="7191541" y="5987503"/>
            <a:ext cx="1565568" cy="526493"/>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46" name="连接符: 肘形 45">
            <a:extLst>
              <a:ext uri="{FF2B5EF4-FFF2-40B4-BE49-F238E27FC236}">
                <a16:creationId xmlns:a16="http://schemas.microsoft.com/office/drawing/2014/main" id="{9B2F3487-2C79-4137-8E14-081F6401F8AB}"/>
              </a:ext>
            </a:extLst>
          </p:cNvPr>
          <p:cNvCxnSpPr>
            <a:cxnSpLocks/>
            <a:stCxn id="45" idx="0"/>
          </p:cNvCxnSpPr>
          <p:nvPr/>
        </p:nvCxnSpPr>
        <p:spPr>
          <a:xfrm rot="16200000" flipV="1">
            <a:off x="6385628" y="4398806"/>
            <a:ext cx="460870" cy="2716524"/>
          </a:xfrm>
          <a:prstGeom prst="bentConnector2">
            <a:avLst/>
          </a:prstGeom>
          <a:ln w="28575">
            <a:solidFill>
              <a:srgbClr val="4A7EBB"/>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2BA2A74D-9B9A-4265-8C72-C5C7B5C20F98}"/>
              </a:ext>
            </a:extLst>
          </p:cNvPr>
          <p:cNvCxnSpPr>
            <a:cxnSpLocks/>
          </p:cNvCxnSpPr>
          <p:nvPr/>
        </p:nvCxnSpPr>
        <p:spPr>
          <a:xfrm>
            <a:off x="6616063" y="6241749"/>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787FC607-0205-4452-9215-EE478CBDFCDA}"/>
              </a:ext>
            </a:extLst>
          </p:cNvPr>
          <p:cNvSpPr txBox="1"/>
          <p:nvPr/>
        </p:nvSpPr>
        <p:spPr>
          <a:xfrm>
            <a:off x="7969432" y="5556667"/>
            <a:ext cx="564067" cy="338554"/>
          </a:xfrm>
          <a:prstGeom prst="rect">
            <a:avLst/>
          </a:prstGeom>
          <a:noFill/>
        </p:spPr>
        <p:txBody>
          <a:bodyPr wrap="square" rtlCol="0">
            <a:spAutoFit/>
          </a:bodyPr>
          <a:lstStyle/>
          <a:p>
            <a:r>
              <a:rPr lang="en-US" altLang="zh-CN" sz="1600" dirty="0"/>
              <a:t>Y</a:t>
            </a:r>
          </a:p>
        </p:txBody>
      </p:sp>
      <p:sp>
        <p:nvSpPr>
          <p:cNvPr id="49" name="文本框 48">
            <a:extLst>
              <a:ext uri="{FF2B5EF4-FFF2-40B4-BE49-F238E27FC236}">
                <a16:creationId xmlns:a16="http://schemas.microsoft.com/office/drawing/2014/main" id="{FD610493-2EF8-411C-A743-CA28F0393A34}"/>
              </a:ext>
            </a:extLst>
          </p:cNvPr>
          <p:cNvSpPr txBox="1"/>
          <p:nvPr/>
        </p:nvSpPr>
        <p:spPr>
          <a:xfrm>
            <a:off x="3089934" y="4073686"/>
            <a:ext cx="3899428" cy="584775"/>
          </a:xfrm>
          <a:prstGeom prst="rect">
            <a:avLst/>
          </a:prstGeom>
          <a:noFill/>
        </p:spPr>
        <p:txBody>
          <a:bodyPr wrap="square" rtlCol="0">
            <a:spAutoFit/>
          </a:bodyPr>
          <a:lstStyle/>
          <a:p>
            <a:pPr algn="ctr"/>
            <a:r>
              <a:rPr lang="en-US" altLang="zh-CN" sz="1600" dirty="0"/>
              <a:t>Gt in Anchor &amp; </a:t>
            </a:r>
          </a:p>
          <a:p>
            <a:pPr algn="ctr"/>
            <a:r>
              <a:rPr lang="en-US" altLang="zh-CN" sz="1600" dirty="0"/>
              <a:t>GT never assign label?</a:t>
            </a:r>
            <a:endParaRPr lang="zh-CN" altLang="en-US" sz="1600" dirty="0"/>
          </a:p>
        </p:txBody>
      </p:sp>
      <p:sp>
        <p:nvSpPr>
          <p:cNvPr id="50" name="文本框 49">
            <a:extLst>
              <a:ext uri="{FF2B5EF4-FFF2-40B4-BE49-F238E27FC236}">
                <a16:creationId xmlns:a16="http://schemas.microsoft.com/office/drawing/2014/main" id="{A120A98E-BD86-495F-941C-EF5E805F421A}"/>
              </a:ext>
            </a:extLst>
          </p:cNvPr>
          <p:cNvSpPr txBox="1"/>
          <p:nvPr/>
        </p:nvSpPr>
        <p:spPr>
          <a:xfrm>
            <a:off x="6473534" y="6070585"/>
            <a:ext cx="3137110" cy="338554"/>
          </a:xfrm>
          <a:prstGeom prst="rect">
            <a:avLst/>
          </a:prstGeom>
          <a:noFill/>
        </p:spPr>
        <p:txBody>
          <a:bodyPr wrap="square" rtlCol="0">
            <a:spAutoFit/>
          </a:bodyPr>
          <a:lstStyle/>
          <a:p>
            <a:pPr algn="ctr"/>
            <a:r>
              <a:rPr lang="en-US" altLang="zh-CN" sz="1600" dirty="0"/>
              <a:t>Gt in Anchor?</a:t>
            </a:r>
            <a:endParaRPr lang="zh-CN" altLang="en-US" sz="1600" dirty="0"/>
          </a:p>
        </p:txBody>
      </p:sp>
      <p:sp>
        <p:nvSpPr>
          <p:cNvPr id="51" name="文本框 50">
            <a:extLst>
              <a:ext uri="{FF2B5EF4-FFF2-40B4-BE49-F238E27FC236}">
                <a16:creationId xmlns:a16="http://schemas.microsoft.com/office/drawing/2014/main" id="{070B27C5-D542-49A6-8519-AD62371CF684}"/>
              </a:ext>
            </a:extLst>
          </p:cNvPr>
          <p:cNvSpPr txBox="1"/>
          <p:nvPr/>
        </p:nvSpPr>
        <p:spPr>
          <a:xfrm>
            <a:off x="8903043" y="5767768"/>
            <a:ext cx="564067" cy="338554"/>
          </a:xfrm>
          <a:prstGeom prst="rect">
            <a:avLst/>
          </a:prstGeom>
          <a:noFill/>
        </p:spPr>
        <p:txBody>
          <a:bodyPr wrap="square" rtlCol="0">
            <a:spAutoFit/>
          </a:bodyPr>
          <a:lstStyle/>
          <a:p>
            <a:r>
              <a:rPr lang="en-US" altLang="zh-CN" sz="1600" dirty="0"/>
              <a:t>N</a:t>
            </a:r>
          </a:p>
        </p:txBody>
      </p:sp>
      <p:sp>
        <p:nvSpPr>
          <p:cNvPr id="52" name="文本框 51">
            <a:extLst>
              <a:ext uri="{FF2B5EF4-FFF2-40B4-BE49-F238E27FC236}">
                <a16:creationId xmlns:a16="http://schemas.microsoft.com/office/drawing/2014/main" id="{3ACC08AD-A4B8-4834-AEF5-086014E3B088}"/>
              </a:ext>
            </a:extLst>
          </p:cNvPr>
          <p:cNvSpPr txBox="1"/>
          <p:nvPr/>
        </p:nvSpPr>
        <p:spPr>
          <a:xfrm>
            <a:off x="6473534" y="3977523"/>
            <a:ext cx="564067" cy="338554"/>
          </a:xfrm>
          <a:prstGeom prst="rect">
            <a:avLst/>
          </a:prstGeom>
          <a:noFill/>
        </p:spPr>
        <p:txBody>
          <a:bodyPr wrap="square" rtlCol="0">
            <a:spAutoFit/>
          </a:bodyPr>
          <a:lstStyle/>
          <a:p>
            <a:r>
              <a:rPr lang="en-US" altLang="zh-CN" sz="1600" dirty="0"/>
              <a:t>N</a:t>
            </a:r>
          </a:p>
        </p:txBody>
      </p:sp>
      <p:cxnSp>
        <p:nvCxnSpPr>
          <p:cNvPr id="53" name="连接符: 肘形 52">
            <a:extLst>
              <a:ext uri="{FF2B5EF4-FFF2-40B4-BE49-F238E27FC236}">
                <a16:creationId xmlns:a16="http://schemas.microsoft.com/office/drawing/2014/main" id="{9A2FB865-1FF8-459E-AC07-A33B6544E317}"/>
              </a:ext>
            </a:extLst>
          </p:cNvPr>
          <p:cNvCxnSpPr/>
          <p:nvPr/>
        </p:nvCxnSpPr>
        <p:spPr>
          <a:xfrm rot="5400000" flipH="1" flipV="1">
            <a:off x="8066105" y="5350887"/>
            <a:ext cx="1586366" cy="204358"/>
          </a:xfrm>
          <a:prstGeom prst="bentConnector3">
            <a:avLst>
              <a:gd name="adj1" fmla="val 685"/>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17283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4883930-14EA-422D-829A-4C07F058FA39}"/>
              </a:ext>
            </a:extLst>
          </p:cNvPr>
          <p:cNvSpPr>
            <a:spLocks noGrp="1"/>
          </p:cNvSpPr>
          <p:nvPr>
            <p:ph type="body" sz="quarter" idx="13"/>
          </p:nvPr>
        </p:nvSpPr>
        <p:spPr>
          <a:xfrm>
            <a:off x="1061720" y="2162495"/>
            <a:ext cx="9220200" cy="369332"/>
          </a:xfrm>
        </p:spPr>
        <p:txBody>
          <a:bodyPr/>
          <a:lstStyle/>
          <a:p>
            <a:r>
              <a:rPr lang="en-US" altLang="zh-CN" dirty="0"/>
              <a:t>1 </a:t>
            </a:r>
            <a:r>
              <a:rPr lang="zh-CN" altLang="en-US" dirty="0"/>
              <a:t>将所有锚框</a:t>
            </a:r>
            <a:r>
              <a:rPr lang="zh-CN" altLang="en-US" b="1" dirty="0"/>
              <a:t>按其尺度，划分为若干个</a:t>
            </a:r>
            <a:r>
              <a:rPr lang="en-US" altLang="zh-CN" b="1" dirty="0"/>
              <a:t>groups</a:t>
            </a:r>
            <a:r>
              <a:rPr lang="zh-CN" altLang="en-US" b="1" dirty="0"/>
              <a:t>。</a:t>
            </a:r>
            <a:endParaRPr lang="zh-CN" altLang="en-US" dirty="0"/>
          </a:p>
        </p:txBody>
      </p:sp>
      <p:sp>
        <p:nvSpPr>
          <p:cNvPr id="3" name="标题 2">
            <a:extLst>
              <a:ext uri="{FF2B5EF4-FFF2-40B4-BE49-F238E27FC236}">
                <a16:creationId xmlns:a16="http://schemas.microsoft.com/office/drawing/2014/main" id="{0BCAD08E-B006-4F0A-B2BC-7E453E255064}"/>
              </a:ext>
            </a:extLst>
          </p:cNvPr>
          <p:cNvSpPr>
            <a:spLocks noGrp="1"/>
          </p:cNvSpPr>
          <p:nvPr>
            <p:ph type="title"/>
          </p:nvPr>
        </p:nvSpPr>
        <p:spPr>
          <a:xfrm>
            <a:off x="1066800" y="1219200"/>
            <a:ext cx="7772400" cy="492125"/>
          </a:xfrm>
        </p:spPr>
        <p:txBody>
          <a:bodyPr/>
          <a:lstStyle/>
          <a:p>
            <a:r>
              <a:rPr lang="en-US" altLang="zh-CN" dirty="0"/>
              <a:t>Group </a:t>
            </a:r>
            <a:r>
              <a:rPr lang="zh-CN" altLang="en-US" dirty="0"/>
              <a:t>重叠度</a:t>
            </a:r>
            <a:r>
              <a:rPr lang="en-US" altLang="zh-CN" dirty="0"/>
              <a:t> Balance sampling</a:t>
            </a:r>
            <a:br>
              <a:rPr lang="zh-CN" altLang="en-US" dirty="0"/>
            </a:br>
            <a:endParaRPr lang="zh-CN" altLang="en-US" dirty="0"/>
          </a:p>
        </p:txBody>
      </p:sp>
      <p:sp>
        <p:nvSpPr>
          <p:cNvPr id="4" name="文本占位符 3">
            <a:extLst>
              <a:ext uri="{FF2B5EF4-FFF2-40B4-BE49-F238E27FC236}">
                <a16:creationId xmlns:a16="http://schemas.microsoft.com/office/drawing/2014/main" id="{17D0A388-3A33-45E5-8829-9D1DBD845494}"/>
              </a:ext>
            </a:extLst>
          </p:cNvPr>
          <p:cNvSpPr>
            <a:spLocks noGrp="1"/>
          </p:cNvSpPr>
          <p:nvPr>
            <p:ph type="body" sz="quarter" idx="16"/>
          </p:nvPr>
        </p:nvSpPr>
        <p:spPr>
          <a:xfrm>
            <a:off x="1061720" y="2878497"/>
            <a:ext cx="9982200" cy="583766"/>
          </a:xfrm>
        </p:spPr>
        <p:txBody>
          <a:bodyPr/>
          <a:lstStyle/>
          <a:p>
            <a:r>
              <a:rPr lang="en-US" altLang="zh-CN" dirty="0"/>
              <a:t>2. </a:t>
            </a:r>
            <a:r>
              <a:rPr lang="zh-CN" altLang="en-US" dirty="0"/>
              <a:t>对于每个</a:t>
            </a:r>
            <a:r>
              <a:rPr lang="en-US" altLang="zh-CN" dirty="0"/>
              <a:t>group</a:t>
            </a:r>
            <a:r>
              <a:rPr lang="zh-CN" altLang="en-US" dirty="0"/>
              <a:t>，保持正负样本比例为</a:t>
            </a:r>
            <a:r>
              <a:rPr lang="en-US" altLang="zh-CN" dirty="0"/>
              <a:t>3</a:t>
            </a:r>
            <a:r>
              <a:rPr lang="zh-CN" altLang="en-US" dirty="0"/>
              <a:t>：</a:t>
            </a:r>
            <a:r>
              <a:rPr lang="en-US" altLang="zh-CN" dirty="0"/>
              <a:t>1</a:t>
            </a:r>
            <a:r>
              <a:rPr lang="zh-CN" altLang="en-US" dirty="0"/>
              <a:t>，再通过</a:t>
            </a:r>
            <a:r>
              <a:rPr lang="zh-CN" altLang="en-US" b="1" dirty="0"/>
              <a:t>将重叠度的值划分为</a:t>
            </a:r>
            <a:r>
              <a:rPr lang="en-US" altLang="zh-CN" b="1" dirty="0"/>
              <a:t>K</a:t>
            </a:r>
            <a:r>
              <a:rPr lang="zh-CN" altLang="en-US" b="1" dirty="0"/>
              <a:t>个区间。</a:t>
            </a:r>
            <a:endParaRPr lang="zh-CN" altLang="en-US" dirty="0"/>
          </a:p>
        </p:txBody>
      </p:sp>
      <p:sp>
        <p:nvSpPr>
          <p:cNvPr id="5" name="文本占位符 3">
            <a:extLst>
              <a:ext uri="{FF2B5EF4-FFF2-40B4-BE49-F238E27FC236}">
                <a16:creationId xmlns:a16="http://schemas.microsoft.com/office/drawing/2014/main" id="{7D0FC76D-FB14-4B29-8629-1E661DE62CAC}"/>
              </a:ext>
            </a:extLst>
          </p:cNvPr>
          <p:cNvSpPr txBox="1">
            <a:spLocks/>
          </p:cNvSpPr>
          <p:nvPr/>
        </p:nvSpPr>
        <p:spPr>
          <a:xfrm>
            <a:off x="1061720" y="5367496"/>
            <a:ext cx="9682480" cy="367950"/>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kern="0" dirty="0">
                <a:solidFill>
                  <a:sysClr val="windowText" lastClr="000000"/>
                </a:solidFill>
              </a:rPr>
              <a:t>4. </a:t>
            </a:r>
            <a:r>
              <a:rPr lang="zh-CN" altLang="en-US" dirty="0"/>
              <a:t>通过</a:t>
            </a:r>
            <a:r>
              <a:rPr lang="zh-CN" altLang="en-US" b="1" dirty="0"/>
              <a:t>在重叠度上均匀采样，使 </a:t>
            </a:r>
            <a:r>
              <a:rPr lang="en-US" altLang="zh-CN" b="1" dirty="0"/>
              <a:t>hard negative </a:t>
            </a:r>
            <a:r>
              <a:rPr lang="zh-CN" altLang="en-US" b="1" dirty="0"/>
              <a:t>在依重叠度上均匀分布</a:t>
            </a:r>
            <a:r>
              <a:rPr lang="zh-CN" altLang="en-US" dirty="0"/>
              <a:t>。</a:t>
            </a:r>
            <a:endParaRPr lang="zh-CN" altLang="en-US" kern="0" dirty="0">
              <a:solidFill>
                <a:sysClr val="windowText" lastClr="000000"/>
              </a:solidFill>
            </a:endParaRPr>
          </a:p>
        </p:txBody>
      </p:sp>
      <p:pic>
        <p:nvPicPr>
          <p:cNvPr id="6" name="图片 5">
            <a:extLst>
              <a:ext uri="{FF2B5EF4-FFF2-40B4-BE49-F238E27FC236}">
                <a16:creationId xmlns:a16="http://schemas.microsoft.com/office/drawing/2014/main" id="{C3570439-4558-45FF-BF75-24CD81B28292}"/>
              </a:ext>
            </a:extLst>
          </p:cNvPr>
          <p:cNvPicPr>
            <a:picLocks noChangeAspect="1"/>
          </p:cNvPicPr>
          <p:nvPr/>
        </p:nvPicPr>
        <p:blipFill>
          <a:blip r:embed="rId2"/>
          <a:stretch>
            <a:fillRect/>
          </a:stretch>
        </p:blipFill>
        <p:spPr>
          <a:xfrm>
            <a:off x="4125878" y="4414459"/>
            <a:ext cx="3091884" cy="964136"/>
          </a:xfrm>
          <a:prstGeom prst="rect">
            <a:avLst/>
          </a:prstGeom>
        </p:spPr>
      </p:pic>
      <p:sp>
        <p:nvSpPr>
          <p:cNvPr id="7" name="文本占位符 3">
            <a:extLst>
              <a:ext uri="{FF2B5EF4-FFF2-40B4-BE49-F238E27FC236}">
                <a16:creationId xmlns:a16="http://schemas.microsoft.com/office/drawing/2014/main" id="{8F435C57-4A4D-44E0-853E-A72800D77321}"/>
              </a:ext>
            </a:extLst>
          </p:cNvPr>
          <p:cNvSpPr txBox="1">
            <a:spLocks/>
          </p:cNvSpPr>
          <p:nvPr/>
        </p:nvSpPr>
        <p:spPr>
          <a:xfrm>
            <a:off x="1061720" y="3902752"/>
            <a:ext cx="9982200" cy="583766"/>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kern="0" dirty="0">
                <a:solidFill>
                  <a:sysClr val="windowText" lastClr="000000"/>
                </a:solidFill>
              </a:rPr>
              <a:t>3. </a:t>
            </a:r>
            <a:r>
              <a:rPr lang="zh-CN" altLang="en-US" b="1" dirty="0"/>
              <a:t>每个区间中采样</a:t>
            </a:r>
            <a:r>
              <a:rPr lang="en-US" altLang="zh-CN" b="1" dirty="0"/>
              <a:t>N</a:t>
            </a:r>
            <a:r>
              <a:rPr lang="zh-CN" altLang="en-US" b="1" dirty="0"/>
              <a:t>个负样本</a:t>
            </a:r>
            <a:r>
              <a:rPr lang="zh-CN" altLang="en-US" dirty="0"/>
              <a:t>，</a:t>
            </a:r>
            <a:r>
              <a:rPr lang="zh-CN" altLang="en-US" b="1" dirty="0"/>
              <a:t>每个区间中的候选采样数为</a:t>
            </a:r>
            <a:r>
              <a:rPr lang="en-US" altLang="zh-CN" b="1" dirty="0"/>
              <a:t>M</a:t>
            </a:r>
            <a:r>
              <a:rPr lang="en-US" altLang="zh-CN" b="1" baseline="-25000" dirty="0"/>
              <a:t>k</a:t>
            </a:r>
            <a:r>
              <a:rPr lang="zh-CN" altLang="en-US" dirty="0"/>
              <a:t>，具体的采样公式为：</a:t>
            </a:r>
            <a:endParaRPr lang="zh-CN" altLang="en-US" kern="0" dirty="0">
              <a:solidFill>
                <a:sysClr val="windowText" lastClr="000000"/>
              </a:solidFill>
            </a:endParaRPr>
          </a:p>
        </p:txBody>
      </p:sp>
      <p:sp>
        <p:nvSpPr>
          <p:cNvPr id="8" name="文本框 7">
            <a:extLst>
              <a:ext uri="{FF2B5EF4-FFF2-40B4-BE49-F238E27FC236}">
                <a16:creationId xmlns:a16="http://schemas.microsoft.com/office/drawing/2014/main" id="{FE857E50-547B-4EE8-B57B-EA29812A5FC5}"/>
              </a:ext>
            </a:extLst>
          </p:cNvPr>
          <p:cNvSpPr txBox="1"/>
          <p:nvPr/>
        </p:nvSpPr>
        <p:spPr>
          <a:xfrm>
            <a:off x="7217762" y="4773089"/>
            <a:ext cx="5029200" cy="338554"/>
          </a:xfrm>
          <a:prstGeom prst="rect">
            <a:avLst/>
          </a:prstGeom>
          <a:noFill/>
        </p:spPr>
        <p:txBody>
          <a:bodyPr wrap="square" rtlCol="0">
            <a:spAutoFit/>
          </a:bodyPr>
          <a:lstStyle/>
          <a:p>
            <a:r>
              <a:rPr lang="zh-CN" altLang="en-US" sz="1600" dirty="0"/>
              <a:t>对于每一个</a:t>
            </a:r>
            <a:r>
              <a:rPr lang="en-US" altLang="zh-CN" sz="1600" dirty="0"/>
              <a:t>scale</a:t>
            </a:r>
            <a:r>
              <a:rPr lang="zh-CN" altLang="en-US" sz="1600" dirty="0"/>
              <a:t>，区间中重叠度值越大，概率越小</a:t>
            </a:r>
          </a:p>
        </p:txBody>
      </p:sp>
    </p:spTree>
    <p:extLst>
      <p:ext uri="{BB962C8B-B14F-4D97-AF65-F5344CB8AC3E}">
        <p14:creationId xmlns:p14="http://schemas.microsoft.com/office/powerpoint/2010/main" val="8629102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6E1A3FD-5FC1-49FD-9931-FADAE692147A}"/>
              </a:ext>
            </a:extLst>
          </p:cNvPr>
          <p:cNvSpPr>
            <a:spLocks noGrp="1"/>
          </p:cNvSpPr>
          <p:nvPr>
            <p:ph type="body" sz="quarter" idx="13"/>
          </p:nvPr>
        </p:nvSpPr>
        <p:spPr>
          <a:xfrm>
            <a:off x="1104900" y="2133600"/>
            <a:ext cx="9982200" cy="399174"/>
          </a:xfrm>
        </p:spPr>
        <p:txBody>
          <a:bodyPr/>
          <a:lstStyle/>
          <a:p>
            <a:r>
              <a:rPr lang="en-US" altLang="zh-CN" dirty="0"/>
              <a:t>1. </a:t>
            </a:r>
            <a:r>
              <a:rPr lang="zh-CN" altLang="en-US" dirty="0"/>
              <a:t>以</a:t>
            </a:r>
            <a:r>
              <a:rPr lang="en-US" altLang="zh-CN" dirty="0"/>
              <a:t>ResNet-50 FPN Faster R-CNN</a:t>
            </a:r>
            <a:r>
              <a:rPr lang="zh-CN" altLang="en-US" dirty="0"/>
              <a:t>为</a:t>
            </a:r>
            <a:r>
              <a:rPr lang="en-US" altLang="zh-CN" dirty="0"/>
              <a:t>baseline</a:t>
            </a:r>
            <a:r>
              <a:rPr lang="zh-CN" altLang="en-US" dirty="0"/>
              <a:t>，</a:t>
            </a:r>
            <a:r>
              <a:rPr lang="en-US" altLang="zh-CN" dirty="0">
                <a:solidFill>
                  <a:schemeClr val="tx1"/>
                </a:solidFill>
              </a:rPr>
              <a:t> Group </a:t>
            </a:r>
            <a:r>
              <a:rPr lang="zh-CN" altLang="en-US" dirty="0">
                <a:solidFill>
                  <a:schemeClr val="tx1"/>
                </a:solidFill>
              </a:rPr>
              <a:t>重叠度</a:t>
            </a:r>
            <a:r>
              <a:rPr lang="en-US" altLang="zh-CN" dirty="0">
                <a:solidFill>
                  <a:schemeClr val="tx1"/>
                </a:solidFill>
              </a:rPr>
              <a:t> Balance sampling</a:t>
            </a:r>
            <a:r>
              <a:rPr lang="zh-CN" altLang="en-US" dirty="0"/>
              <a:t>提高</a:t>
            </a:r>
            <a:r>
              <a:rPr lang="en-US" altLang="zh-CN" dirty="0"/>
              <a:t>0.9</a:t>
            </a:r>
            <a:r>
              <a:rPr lang="zh-CN" altLang="en-US" dirty="0"/>
              <a:t>点</a:t>
            </a:r>
            <a:r>
              <a:rPr lang="en-US" altLang="zh-CN" dirty="0"/>
              <a:t>AP</a:t>
            </a:r>
            <a:r>
              <a:rPr lang="zh-CN" altLang="en-US" dirty="0"/>
              <a:t>，证明</a:t>
            </a:r>
            <a:r>
              <a:rPr lang="en-US" altLang="zh-CN" dirty="0"/>
              <a:t>group </a:t>
            </a:r>
            <a:r>
              <a:rPr lang="zh-CN" altLang="en-US" dirty="0"/>
              <a:t>重叠度平衡采样的有效性。</a:t>
            </a:r>
          </a:p>
        </p:txBody>
      </p:sp>
      <p:graphicFrame>
        <p:nvGraphicFramePr>
          <p:cNvPr id="7" name="表格 6">
            <a:extLst>
              <a:ext uri="{FF2B5EF4-FFF2-40B4-BE49-F238E27FC236}">
                <a16:creationId xmlns:a16="http://schemas.microsoft.com/office/drawing/2014/main" id="{1B026D52-0859-4ED6-8934-632C706D1D95}"/>
              </a:ext>
            </a:extLst>
          </p:cNvPr>
          <p:cNvGraphicFramePr>
            <a:graphicFrameLocks noGrp="1"/>
          </p:cNvGraphicFramePr>
          <p:nvPr>
            <p:extLst>
              <p:ext uri="{D42A27DB-BD31-4B8C-83A1-F6EECF244321}">
                <p14:modId xmlns:p14="http://schemas.microsoft.com/office/powerpoint/2010/main" val="1316542310"/>
              </p:ext>
            </p:extLst>
          </p:nvPr>
        </p:nvGraphicFramePr>
        <p:xfrm>
          <a:off x="1828800" y="3637213"/>
          <a:ext cx="8382001" cy="1717176"/>
        </p:xfrm>
        <a:graphic>
          <a:graphicData uri="http://schemas.openxmlformats.org/drawingml/2006/table">
            <a:tbl>
              <a:tblPr>
                <a:tableStyleId>{5C22544A-7EE6-4342-B048-85BDC9FD1C3A}</a:tableStyleId>
              </a:tblPr>
              <a:tblGrid>
                <a:gridCol w="3124200">
                  <a:extLst>
                    <a:ext uri="{9D8B030D-6E8A-4147-A177-3AD203B41FA5}">
                      <a16:colId xmlns:a16="http://schemas.microsoft.com/office/drawing/2014/main" val="660458233"/>
                    </a:ext>
                  </a:extLst>
                </a:gridCol>
                <a:gridCol w="1295400">
                  <a:extLst>
                    <a:ext uri="{9D8B030D-6E8A-4147-A177-3AD203B41FA5}">
                      <a16:colId xmlns:a16="http://schemas.microsoft.com/office/drawing/2014/main" val="4011550151"/>
                    </a:ext>
                  </a:extLst>
                </a:gridCol>
                <a:gridCol w="1361993">
                  <a:extLst>
                    <a:ext uri="{9D8B030D-6E8A-4147-A177-3AD203B41FA5}">
                      <a16:colId xmlns:a16="http://schemas.microsoft.com/office/drawing/2014/main" val="3368605198"/>
                    </a:ext>
                  </a:extLst>
                </a:gridCol>
                <a:gridCol w="1346420">
                  <a:extLst>
                    <a:ext uri="{9D8B030D-6E8A-4147-A177-3AD203B41FA5}">
                      <a16:colId xmlns:a16="http://schemas.microsoft.com/office/drawing/2014/main" val="729548450"/>
                    </a:ext>
                  </a:extLst>
                </a:gridCol>
                <a:gridCol w="1253988">
                  <a:extLst>
                    <a:ext uri="{9D8B030D-6E8A-4147-A177-3AD203B41FA5}">
                      <a16:colId xmlns:a16="http://schemas.microsoft.com/office/drawing/2014/main" val="3543555029"/>
                    </a:ext>
                  </a:extLst>
                </a:gridCol>
              </a:tblGrid>
              <a:tr h="761944">
                <a:tc>
                  <a:txBody>
                    <a:bodyPr/>
                    <a:lstStyle/>
                    <a:p>
                      <a:pPr algn="ctr" fontAlgn="b"/>
                      <a:r>
                        <a:rPr lang="en-US" sz="1800" u="none" strike="noStrike" dirty="0">
                          <a:effectLst/>
                        </a:rPr>
                        <a:t>G</a:t>
                      </a:r>
                      <a:r>
                        <a:rPr lang="en-US" altLang="zh-CN" sz="1800" u="none" strike="noStrike" dirty="0">
                          <a:effectLst/>
                        </a:rPr>
                        <a:t>roup </a:t>
                      </a:r>
                      <a:r>
                        <a:rPr lang="en-US" sz="1800" u="none" strike="noStrike" dirty="0" err="1">
                          <a:effectLst/>
                        </a:rPr>
                        <a:t>loU</a:t>
                      </a:r>
                      <a:r>
                        <a:rPr lang="en-US" sz="1800" u="none" strike="noStrike" dirty="0">
                          <a:effectLst/>
                        </a:rPr>
                        <a:t>-balanced Sampling</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sz="1800" u="none" strike="noStrike" dirty="0">
                          <a:effectLst/>
                        </a:rPr>
                        <a:t>AP</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sz="1800" u="none" strike="noStrike" dirty="0">
                          <a:effectLst/>
                        </a:rPr>
                        <a:t>AP</a:t>
                      </a:r>
                      <a:r>
                        <a:rPr lang="en-US" sz="1800" u="none" strike="noStrike" baseline="-25000" dirty="0">
                          <a:effectLst/>
                        </a:rPr>
                        <a:t>S</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sz="1800" u="none" strike="noStrike" dirty="0" err="1">
                          <a:effectLst/>
                        </a:rPr>
                        <a:t>APm</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sz="1800" u="none" strike="noStrike" dirty="0" err="1">
                          <a:effectLst/>
                        </a:rPr>
                        <a:t>APl</a:t>
                      </a:r>
                      <a:endParaRPr lang="en-US" sz="1800" b="0" i="0" u="none" strike="noStrike" dirty="0">
                        <a:solidFill>
                          <a:srgbClr val="000000"/>
                        </a:solidFill>
                        <a:effectLst/>
                        <a:latin typeface="Times New Roman" panose="02020603050405020304" pitchFamily="18" charset="0"/>
                        <a:ea typeface="宋体" panose="02010600030101010101" pitchFamily="2" charset="-122"/>
                      </a:endParaRPr>
                    </a:p>
                  </a:txBody>
                  <a:tcPr marL="15407" marR="15407" marT="15407" marB="0" anchor="ctr"/>
                </a:tc>
                <a:extLst>
                  <a:ext uri="{0D108BD9-81ED-4DB2-BD59-A6C34878D82A}">
                    <a16:rowId xmlns:a16="http://schemas.microsoft.com/office/drawing/2014/main" val="2189477336"/>
                  </a:ext>
                </a:extLst>
              </a:tr>
              <a:tr h="477616">
                <a:tc>
                  <a:txBody>
                    <a:bodyPr/>
                    <a:lstStyle/>
                    <a:p>
                      <a:pPr algn="ctr" fontAlgn="t"/>
                      <a:endParaRPr lang="zh-CN" altLang="en-US" sz="1800" b="0" i="0" u="none" strike="noStrike">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b="1" u="none" strike="noStrike" dirty="0">
                          <a:effectLst/>
                        </a:rPr>
                        <a:t>35.9</a:t>
                      </a:r>
                      <a:endParaRPr lang="zh-CN" altLang="en-US" sz="1800" b="1"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u="none" strike="noStrike" dirty="0">
                          <a:effectLst/>
                        </a:rPr>
                        <a:t>21.2</a:t>
                      </a:r>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u="none" strike="noStrike" dirty="0">
                          <a:effectLst/>
                        </a:rPr>
                        <a:t>39.5</a:t>
                      </a:r>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u="none" strike="noStrike">
                          <a:effectLst/>
                        </a:rPr>
                        <a:t>46.4</a:t>
                      </a:r>
                      <a:endParaRPr lang="zh-CN" altLang="en-US" sz="1800" b="0" i="0" u="none" strike="noStrike">
                        <a:solidFill>
                          <a:srgbClr val="000000"/>
                        </a:solidFill>
                        <a:effectLst/>
                        <a:latin typeface="Arial" panose="020B0604020202020204" pitchFamily="34" charset="0"/>
                        <a:ea typeface="宋体" panose="02010600030101010101" pitchFamily="2" charset="-122"/>
                      </a:endParaRPr>
                    </a:p>
                  </a:txBody>
                  <a:tcPr marL="15407" marR="15407" marT="15407" marB="0" anchor="ctr"/>
                </a:tc>
                <a:extLst>
                  <a:ext uri="{0D108BD9-81ED-4DB2-BD59-A6C34878D82A}">
                    <a16:rowId xmlns:a16="http://schemas.microsoft.com/office/drawing/2014/main" val="1443069269"/>
                  </a:ext>
                </a:extLst>
              </a:tr>
              <a:tr h="477616">
                <a:tc>
                  <a:txBody>
                    <a:bodyPr/>
                    <a:lstStyle/>
                    <a:p>
                      <a:pPr algn="ctr" fontAlgn="t"/>
                      <a:r>
                        <a:rPr lang="zh-CN" altLang="en-US" sz="1800" u="none" strike="noStrike">
                          <a:effectLst/>
                        </a:rPr>
                        <a:t>√</a:t>
                      </a:r>
                      <a:endParaRPr lang="zh-CN" altLang="en-US" sz="1800" b="0" i="0" u="none" strike="noStrike">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b="1" u="none" strike="noStrike" dirty="0">
                          <a:effectLst/>
                        </a:rPr>
                        <a:t>36.8(+0.9)</a:t>
                      </a:r>
                      <a:endParaRPr lang="zh-CN" altLang="en-US" sz="1800" b="1"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b="1" u="none" strike="noStrike" dirty="0">
                          <a:effectLst/>
                        </a:rPr>
                        <a:t>22.3(+1.1)</a:t>
                      </a:r>
                      <a:endParaRPr lang="zh-CN" altLang="en-US" sz="1800" b="1"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u="none" strike="noStrike" dirty="0">
                          <a:effectLst/>
                        </a:rPr>
                        <a:t>40.3(+0.8)</a:t>
                      </a:r>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u="none" strike="noStrike" dirty="0">
                          <a:effectLst/>
                        </a:rPr>
                        <a:t>46.7(+0.3)</a:t>
                      </a:r>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extLst>
                  <a:ext uri="{0D108BD9-81ED-4DB2-BD59-A6C34878D82A}">
                    <a16:rowId xmlns:a16="http://schemas.microsoft.com/office/drawing/2014/main" val="2848569023"/>
                  </a:ext>
                </a:extLst>
              </a:tr>
            </a:tbl>
          </a:graphicData>
        </a:graphic>
      </p:graphicFrame>
    </p:spTree>
    <p:extLst>
      <p:ext uri="{BB962C8B-B14F-4D97-AF65-F5344CB8AC3E}">
        <p14:creationId xmlns:p14="http://schemas.microsoft.com/office/powerpoint/2010/main" val="4252102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A44640B-47AC-48CE-B18E-77937DF586CF}"/>
              </a:ext>
            </a:extLst>
          </p:cNvPr>
          <p:cNvSpPr>
            <a:spLocks noGrp="1"/>
          </p:cNvSpPr>
          <p:nvPr>
            <p:ph type="body" sz="quarter" idx="13"/>
          </p:nvPr>
        </p:nvSpPr>
        <p:spPr>
          <a:xfrm>
            <a:off x="1066800" y="1601183"/>
            <a:ext cx="10820400" cy="437827"/>
          </a:xfrm>
        </p:spPr>
        <p:txBody>
          <a:bodyPr/>
          <a:lstStyle/>
          <a:p>
            <a:r>
              <a:rPr lang="zh-CN" altLang="en-US" dirty="0"/>
              <a:t>我是</a:t>
            </a:r>
            <a:r>
              <a:rPr lang="zh-CN" altLang="en-US" b="1" dirty="0"/>
              <a:t>阳家勋</a:t>
            </a:r>
            <a:r>
              <a:rPr lang="zh-CN" altLang="en-US" dirty="0"/>
              <a:t>，</a:t>
            </a:r>
            <a:r>
              <a:rPr lang="en-US" altLang="zh-CN" dirty="0"/>
              <a:t>2017</a:t>
            </a:r>
            <a:r>
              <a:rPr lang="zh-CN" altLang="en-US" dirty="0"/>
              <a:t>级南昌大学软件工程系综合成绩</a:t>
            </a:r>
            <a:r>
              <a:rPr lang="zh-CN" altLang="en-US" b="1" dirty="0"/>
              <a:t>年级排名</a:t>
            </a:r>
            <a:r>
              <a:rPr lang="en-US" altLang="zh-CN" b="1" dirty="0"/>
              <a:t>3/404(</a:t>
            </a:r>
            <a:r>
              <a:rPr lang="zh-CN" altLang="en-US" b="1" dirty="0"/>
              <a:t>前</a:t>
            </a:r>
            <a:r>
              <a:rPr lang="en-US" altLang="zh-CN" b="1" dirty="0"/>
              <a:t>0.7%)</a:t>
            </a:r>
            <a:r>
              <a:rPr lang="zh-CN" altLang="en-US" b="1" dirty="0"/>
              <a:t>。</a:t>
            </a:r>
            <a:endParaRPr lang="en-US" altLang="zh-CN" b="1" dirty="0"/>
          </a:p>
          <a:p>
            <a:r>
              <a:rPr lang="zh-CN" altLang="en-US" dirty="0"/>
              <a:t>大学前两年专业成绩年级排名均为前</a:t>
            </a:r>
            <a:r>
              <a:rPr lang="en-US" altLang="zh-CN" dirty="0"/>
              <a:t>2%</a:t>
            </a:r>
            <a:r>
              <a:rPr lang="zh-CN" altLang="en-US" dirty="0"/>
              <a:t>。连续两年以班级第一的身份获得南昌大学特等奖学金、国家励志奖学金。</a:t>
            </a:r>
            <a:endParaRPr lang="en-US" altLang="zh-CN" dirty="0"/>
          </a:p>
          <a:p>
            <a:r>
              <a:rPr lang="en-US" altLang="zh-CN" dirty="0"/>
              <a:t>GPA</a:t>
            </a:r>
            <a:r>
              <a:rPr lang="zh-CN" altLang="en-US" dirty="0"/>
              <a:t>：</a:t>
            </a:r>
            <a:r>
              <a:rPr lang="en-US" altLang="zh-CN" b="1" dirty="0"/>
              <a:t>3.67/4.0</a:t>
            </a:r>
            <a:r>
              <a:rPr lang="zh-CN" altLang="en-US" dirty="0"/>
              <a:t>，累计</a:t>
            </a:r>
            <a:r>
              <a:rPr lang="en-US" altLang="zh-CN" b="1" dirty="0"/>
              <a:t>26</a:t>
            </a:r>
            <a:r>
              <a:rPr lang="zh-CN" altLang="en-US" b="1" dirty="0"/>
              <a:t>门</a:t>
            </a:r>
            <a:r>
              <a:rPr lang="zh-CN" altLang="en-US" dirty="0"/>
              <a:t>课程考核</a:t>
            </a:r>
            <a:r>
              <a:rPr lang="en-US" altLang="zh-CN" dirty="0"/>
              <a:t>90</a:t>
            </a:r>
            <a:r>
              <a:rPr lang="zh-CN" altLang="en-US" dirty="0"/>
              <a:t>分以上，其中高等数学</a:t>
            </a:r>
            <a:r>
              <a:rPr lang="en-US" altLang="zh-CN" dirty="0"/>
              <a:t>96</a:t>
            </a:r>
            <a:r>
              <a:rPr lang="zh-CN" altLang="en-US" dirty="0"/>
              <a:t>分，学术英语</a:t>
            </a:r>
            <a:r>
              <a:rPr lang="en-US" altLang="zh-CN" dirty="0"/>
              <a:t>93</a:t>
            </a:r>
            <a:r>
              <a:rPr lang="zh-CN" altLang="en-US" dirty="0"/>
              <a:t>分，</a:t>
            </a:r>
            <a:r>
              <a:rPr lang="en-US" altLang="zh-CN" dirty="0"/>
              <a:t>C</a:t>
            </a:r>
            <a:r>
              <a:rPr lang="zh-CN" altLang="en-US" dirty="0"/>
              <a:t>语言程序设计</a:t>
            </a:r>
            <a:r>
              <a:rPr lang="en-US" altLang="zh-CN" dirty="0"/>
              <a:t>97</a:t>
            </a:r>
            <a:r>
              <a:rPr lang="zh-CN" altLang="en-US" dirty="0"/>
              <a:t>分。</a:t>
            </a:r>
            <a:endParaRPr lang="en-US" altLang="zh-CN" dirty="0"/>
          </a:p>
          <a:p>
            <a:r>
              <a:rPr lang="en-US" altLang="zh-CN" dirty="0"/>
              <a:t>CET-6</a:t>
            </a:r>
            <a:r>
              <a:rPr lang="zh-CN" altLang="en-US" dirty="0"/>
              <a:t>：</a:t>
            </a:r>
            <a:r>
              <a:rPr lang="en-US" altLang="zh-CN" dirty="0"/>
              <a:t>481</a:t>
            </a:r>
            <a:r>
              <a:rPr lang="zh-CN" altLang="en-US" dirty="0"/>
              <a:t>分。 </a:t>
            </a:r>
          </a:p>
        </p:txBody>
      </p:sp>
      <p:sp>
        <p:nvSpPr>
          <p:cNvPr id="3" name="标题 2">
            <a:extLst>
              <a:ext uri="{FF2B5EF4-FFF2-40B4-BE49-F238E27FC236}">
                <a16:creationId xmlns:a16="http://schemas.microsoft.com/office/drawing/2014/main" id="{260028F2-F6C1-412F-A2F6-C77E1C52412E}"/>
              </a:ext>
            </a:extLst>
          </p:cNvPr>
          <p:cNvSpPr>
            <a:spLocks noGrp="1"/>
          </p:cNvSpPr>
          <p:nvPr>
            <p:ph type="title"/>
          </p:nvPr>
        </p:nvSpPr>
        <p:spPr>
          <a:xfrm>
            <a:off x="1066800" y="1066800"/>
            <a:ext cx="4350385" cy="492125"/>
          </a:xfrm>
        </p:spPr>
        <p:txBody>
          <a:bodyPr/>
          <a:lstStyle/>
          <a:p>
            <a:r>
              <a:rPr lang="zh-CN" altLang="en-US" dirty="0"/>
              <a:t>自我介绍</a:t>
            </a:r>
          </a:p>
        </p:txBody>
      </p:sp>
      <p:sp>
        <p:nvSpPr>
          <p:cNvPr id="4" name="文本占位符 3">
            <a:extLst>
              <a:ext uri="{FF2B5EF4-FFF2-40B4-BE49-F238E27FC236}">
                <a16:creationId xmlns:a16="http://schemas.microsoft.com/office/drawing/2014/main" id="{E3C0FA4B-9B0F-4F82-B572-A04B97514826}"/>
              </a:ext>
            </a:extLst>
          </p:cNvPr>
          <p:cNvSpPr>
            <a:spLocks noGrp="1"/>
          </p:cNvSpPr>
          <p:nvPr>
            <p:ph type="body" sz="quarter" idx="16"/>
          </p:nvPr>
        </p:nvSpPr>
        <p:spPr>
          <a:xfrm>
            <a:off x="6553200" y="4561154"/>
            <a:ext cx="5705194" cy="437827"/>
          </a:xfrm>
        </p:spPr>
        <p:txBody>
          <a:bodyPr/>
          <a:lstStyle/>
          <a:p>
            <a:r>
              <a:rPr lang="zh-CN" altLang="en-US" b="1" dirty="0"/>
              <a:t>我的本科研究经历是小目标检测</a:t>
            </a:r>
            <a:r>
              <a:rPr lang="zh-CN" altLang="en-US" dirty="0"/>
              <a:t>方向；</a:t>
            </a:r>
            <a:endParaRPr lang="en-US" altLang="zh-CN" dirty="0"/>
          </a:p>
          <a:p>
            <a:pPr marL="0" indent="0">
              <a:buNone/>
            </a:pPr>
            <a:r>
              <a:rPr lang="zh-CN" altLang="en-US" dirty="0"/>
              <a:t>     对这个领域有过较深的调研。</a:t>
            </a:r>
          </a:p>
        </p:txBody>
      </p:sp>
      <p:sp>
        <p:nvSpPr>
          <p:cNvPr id="5" name="文本占位符 3">
            <a:extLst>
              <a:ext uri="{FF2B5EF4-FFF2-40B4-BE49-F238E27FC236}">
                <a16:creationId xmlns:a16="http://schemas.microsoft.com/office/drawing/2014/main" id="{0ACC3D6D-F784-4EE6-B43B-EC267DB6A1FA}"/>
              </a:ext>
            </a:extLst>
          </p:cNvPr>
          <p:cNvSpPr txBox="1">
            <a:spLocks/>
          </p:cNvSpPr>
          <p:nvPr/>
        </p:nvSpPr>
        <p:spPr>
          <a:xfrm>
            <a:off x="6573520" y="5486400"/>
            <a:ext cx="5532474" cy="457200"/>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kern="0" dirty="0">
                <a:solidFill>
                  <a:sysClr val="windowText" lastClr="000000"/>
                </a:solidFill>
              </a:rPr>
              <a:t>使用过</a:t>
            </a:r>
            <a:r>
              <a:rPr lang="en-US" altLang="zh-CN" b="1" kern="0" dirty="0" err="1">
                <a:solidFill>
                  <a:sysClr val="windowText" lastClr="000000"/>
                </a:solidFill>
              </a:rPr>
              <a:t>mmdetection</a:t>
            </a:r>
            <a:r>
              <a:rPr lang="zh-CN" altLang="en-US" b="1" kern="0" dirty="0">
                <a:solidFill>
                  <a:sysClr val="windowText" lastClr="000000"/>
                </a:solidFill>
              </a:rPr>
              <a:t>工具箱</a:t>
            </a:r>
            <a:r>
              <a:rPr lang="zh-CN" altLang="en-US" kern="0" dirty="0">
                <a:solidFill>
                  <a:sysClr val="windowText" lastClr="000000"/>
                </a:solidFill>
              </a:rPr>
              <a:t>，</a:t>
            </a:r>
            <a:r>
              <a:rPr lang="en-US" altLang="zh-CN" kern="0" dirty="0">
                <a:solidFill>
                  <a:sysClr val="windowText" lastClr="000000"/>
                </a:solidFill>
              </a:rPr>
              <a:t> follow</a:t>
            </a:r>
            <a:r>
              <a:rPr lang="zh-CN" altLang="en-US" kern="0" dirty="0">
                <a:solidFill>
                  <a:sysClr val="windowText" lastClr="000000"/>
                </a:solidFill>
              </a:rPr>
              <a:t>了一些单阶段、双阶段；基于锚框的、无锚框的模型。</a:t>
            </a:r>
          </a:p>
        </p:txBody>
      </p:sp>
      <p:pic>
        <p:nvPicPr>
          <p:cNvPr id="7" name="图片 6">
            <a:extLst>
              <a:ext uri="{FF2B5EF4-FFF2-40B4-BE49-F238E27FC236}">
                <a16:creationId xmlns:a16="http://schemas.microsoft.com/office/drawing/2014/main" id="{3EEC2596-6846-4BC7-990F-9837F0FB1F3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0" y="3877856"/>
            <a:ext cx="2020794" cy="2827744"/>
          </a:xfrm>
          <a:prstGeom prst="rect">
            <a:avLst/>
          </a:prstGeom>
        </p:spPr>
      </p:pic>
      <p:pic>
        <p:nvPicPr>
          <p:cNvPr id="9" name="图片 8">
            <a:extLst>
              <a:ext uri="{FF2B5EF4-FFF2-40B4-BE49-F238E27FC236}">
                <a16:creationId xmlns:a16="http://schemas.microsoft.com/office/drawing/2014/main" id="{3C6B1B04-26D9-41E2-AC5A-CAEA5166607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03806" y="4011208"/>
            <a:ext cx="2020794" cy="2694392"/>
          </a:xfrm>
          <a:prstGeom prst="rect">
            <a:avLst/>
          </a:prstGeom>
        </p:spPr>
      </p:pic>
      <p:sp>
        <p:nvSpPr>
          <p:cNvPr id="11" name="文本占位符 3">
            <a:extLst>
              <a:ext uri="{FF2B5EF4-FFF2-40B4-BE49-F238E27FC236}">
                <a16:creationId xmlns:a16="http://schemas.microsoft.com/office/drawing/2014/main" id="{8C08555E-575E-4FF4-8110-75A4E8FEBF85}"/>
              </a:ext>
            </a:extLst>
          </p:cNvPr>
          <p:cNvSpPr txBox="1">
            <a:spLocks/>
          </p:cNvSpPr>
          <p:nvPr/>
        </p:nvSpPr>
        <p:spPr>
          <a:xfrm>
            <a:off x="6553200" y="3891231"/>
            <a:ext cx="5257800" cy="457200"/>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kern="0" dirty="0">
                <a:solidFill>
                  <a:sysClr val="windowText" lastClr="000000"/>
                </a:solidFill>
              </a:rPr>
              <a:t>江西省</a:t>
            </a:r>
            <a:r>
              <a:rPr lang="zh-CN" altLang="en-US" b="1" kern="0" dirty="0">
                <a:solidFill>
                  <a:sysClr val="windowText" lastClr="000000"/>
                </a:solidFill>
              </a:rPr>
              <a:t>智慧城市</a:t>
            </a:r>
            <a:r>
              <a:rPr lang="zh-CN" altLang="en-US" kern="0" dirty="0">
                <a:solidFill>
                  <a:sysClr val="windowText" lastClr="000000"/>
                </a:solidFill>
              </a:rPr>
              <a:t>重点实验室。</a:t>
            </a:r>
          </a:p>
        </p:txBody>
      </p:sp>
    </p:spTree>
    <p:extLst>
      <p:ext uri="{BB962C8B-B14F-4D97-AF65-F5344CB8AC3E}">
        <p14:creationId xmlns:p14="http://schemas.microsoft.com/office/powerpoint/2010/main" val="5429578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B06A649-03C6-409F-8C75-758184903E73}"/>
              </a:ext>
            </a:extLst>
          </p:cNvPr>
          <p:cNvSpPr>
            <a:spLocks noGrp="1"/>
          </p:cNvSpPr>
          <p:nvPr>
            <p:ph type="body" sz="quarter" idx="13"/>
          </p:nvPr>
        </p:nvSpPr>
        <p:spPr>
          <a:xfrm>
            <a:off x="1028700" y="1980463"/>
            <a:ext cx="10134600" cy="539607"/>
          </a:xfrm>
        </p:spPr>
        <p:txBody>
          <a:bodyPr/>
          <a:lstStyle/>
          <a:p>
            <a:r>
              <a:rPr lang="en-US" altLang="zh-CN" dirty="0"/>
              <a:t>1. </a:t>
            </a:r>
            <a:r>
              <a:rPr lang="zh-CN" altLang="en-US" dirty="0"/>
              <a:t>以</a:t>
            </a:r>
            <a:r>
              <a:rPr lang="en-US" altLang="zh-CN" b="1" dirty="0">
                <a:solidFill>
                  <a:schemeClr val="dk1"/>
                </a:solidFill>
              </a:rPr>
              <a:t>Res-50-FPN</a:t>
            </a:r>
            <a:r>
              <a:rPr lang="zh-CN" altLang="en-US" dirty="0"/>
              <a:t>为</a:t>
            </a:r>
            <a:r>
              <a:rPr lang="en-US" altLang="zh-CN" dirty="0"/>
              <a:t>backbone</a:t>
            </a:r>
            <a:r>
              <a:rPr lang="zh-CN" altLang="en-US" dirty="0"/>
              <a:t>，在小物体上的提升较大，较</a:t>
            </a:r>
            <a:r>
              <a:rPr lang="en-US" altLang="zh-CN" dirty="0">
                <a:solidFill>
                  <a:schemeClr val="dk1"/>
                </a:solidFill>
              </a:rPr>
              <a:t>Faster R-CNN</a:t>
            </a:r>
            <a:r>
              <a:rPr lang="zh-CN" altLang="en-US" dirty="0"/>
              <a:t>提高</a:t>
            </a:r>
            <a:r>
              <a:rPr lang="en-US" altLang="zh-CN" b="1" dirty="0"/>
              <a:t>1.5</a:t>
            </a:r>
            <a:r>
              <a:rPr lang="zh-CN" altLang="en-US" dirty="0"/>
              <a:t>个</a:t>
            </a:r>
            <a:r>
              <a:rPr lang="en-US" altLang="zh-CN" dirty="0"/>
              <a:t>AP</a:t>
            </a:r>
            <a:r>
              <a:rPr lang="zh-CN" altLang="en-US" dirty="0"/>
              <a:t>；</a:t>
            </a:r>
            <a:r>
              <a:rPr lang="en-US" altLang="zh-CN" dirty="0" err="1"/>
              <a:t>mAP</a:t>
            </a:r>
            <a:r>
              <a:rPr lang="zh-CN" altLang="en-US" dirty="0"/>
              <a:t>提高</a:t>
            </a:r>
            <a:r>
              <a:rPr lang="en-US" altLang="zh-CN" dirty="0"/>
              <a:t>0.9</a:t>
            </a:r>
            <a:r>
              <a:rPr lang="zh-CN" altLang="en-US" dirty="0"/>
              <a:t>。</a:t>
            </a:r>
            <a:r>
              <a:rPr lang="en-US" altLang="zh-CN" dirty="0"/>
              <a:t> </a:t>
            </a:r>
            <a:endParaRPr lang="zh-CN" altLang="en-US" dirty="0"/>
          </a:p>
        </p:txBody>
      </p:sp>
      <p:graphicFrame>
        <p:nvGraphicFramePr>
          <p:cNvPr id="7" name="表格 6">
            <a:extLst>
              <a:ext uri="{FF2B5EF4-FFF2-40B4-BE49-F238E27FC236}">
                <a16:creationId xmlns:a16="http://schemas.microsoft.com/office/drawing/2014/main" id="{879916EE-5987-4045-B208-278E85809469}"/>
              </a:ext>
            </a:extLst>
          </p:cNvPr>
          <p:cNvGraphicFramePr>
            <a:graphicFrameLocks noGrp="1"/>
          </p:cNvGraphicFramePr>
          <p:nvPr>
            <p:extLst>
              <p:ext uri="{D42A27DB-BD31-4B8C-83A1-F6EECF244321}">
                <p14:modId xmlns:p14="http://schemas.microsoft.com/office/powerpoint/2010/main" val="365679068"/>
              </p:ext>
            </p:extLst>
          </p:nvPr>
        </p:nvGraphicFramePr>
        <p:xfrm>
          <a:off x="1930399" y="3429000"/>
          <a:ext cx="8331202" cy="1504427"/>
        </p:xfrm>
        <a:graphic>
          <a:graphicData uri="http://schemas.openxmlformats.org/drawingml/2006/table">
            <a:tbl>
              <a:tblPr>
                <a:tableStyleId>{5C22544A-7EE6-4342-B048-85BDC9FD1C3A}</a:tableStyleId>
              </a:tblPr>
              <a:tblGrid>
                <a:gridCol w="1930402">
                  <a:extLst>
                    <a:ext uri="{9D8B030D-6E8A-4147-A177-3AD203B41FA5}">
                      <a16:colId xmlns:a16="http://schemas.microsoft.com/office/drawing/2014/main" val="2814427003"/>
                    </a:ext>
                  </a:extLst>
                </a:gridCol>
                <a:gridCol w="1371600">
                  <a:extLst>
                    <a:ext uri="{9D8B030D-6E8A-4147-A177-3AD203B41FA5}">
                      <a16:colId xmlns:a16="http://schemas.microsoft.com/office/drawing/2014/main" val="1223030274"/>
                    </a:ext>
                  </a:extLst>
                </a:gridCol>
                <a:gridCol w="1600200">
                  <a:extLst>
                    <a:ext uri="{9D8B030D-6E8A-4147-A177-3AD203B41FA5}">
                      <a16:colId xmlns:a16="http://schemas.microsoft.com/office/drawing/2014/main" val="2574535446"/>
                    </a:ext>
                  </a:extLst>
                </a:gridCol>
                <a:gridCol w="1143000">
                  <a:extLst>
                    <a:ext uri="{9D8B030D-6E8A-4147-A177-3AD203B41FA5}">
                      <a16:colId xmlns:a16="http://schemas.microsoft.com/office/drawing/2014/main" val="1203090509"/>
                    </a:ext>
                  </a:extLst>
                </a:gridCol>
                <a:gridCol w="1274568">
                  <a:extLst>
                    <a:ext uri="{9D8B030D-6E8A-4147-A177-3AD203B41FA5}">
                      <a16:colId xmlns:a16="http://schemas.microsoft.com/office/drawing/2014/main" val="4205640437"/>
                    </a:ext>
                  </a:extLst>
                </a:gridCol>
                <a:gridCol w="1011432">
                  <a:extLst>
                    <a:ext uri="{9D8B030D-6E8A-4147-A177-3AD203B41FA5}">
                      <a16:colId xmlns:a16="http://schemas.microsoft.com/office/drawing/2014/main" val="3330809514"/>
                    </a:ext>
                  </a:extLst>
                </a:gridCol>
              </a:tblGrid>
              <a:tr h="543291">
                <a:tc>
                  <a:txBody>
                    <a:bodyPr/>
                    <a:lstStyle/>
                    <a:p>
                      <a:pPr algn="ctr" fontAlgn="ctr"/>
                      <a:r>
                        <a:rPr lang="en-US" sz="1800" u="none" strike="noStrike" dirty="0">
                          <a:effectLst/>
                        </a:rPr>
                        <a:t>baseline</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b"/>
                      <a:r>
                        <a:rPr lang="en-US" sz="1800" u="none" strike="noStrike" dirty="0">
                          <a:solidFill>
                            <a:schemeClr val="dk1"/>
                          </a:solidFill>
                          <a:effectLst/>
                          <a:latin typeface="+mn-lt"/>
                          <a:ea typeface="+mn-ea"/>
                          <a:cs typeface="+mn-cs"/>
                        </a:rPr>
                        <a:t> backbone</a:t>
                      </a:r>
                    </a:p>
                  </a:txBody>
                  <a:tcPr marL="6350" marR="6350" marT="6350" marB="0" anchor="ctr"/>
                </a:tc>
                <a:tc>
                  <a:txBody>
                    <a:bodyPr/>
                    <a:lstStyle/>
                    <a:p>
                      <a:pPr algn="ctr" fontAlgn="b"/>
                      <a:r>
                        <a:rPr lang="en-US" sz="1800" u="none" strike="noStrike" dirty="0">
                          <a:solidFill>
                            <a:schemeClr val="dk1"/>
                          </a:solidFill>
                          <a:effectLst/>
                          <a:latin typeface="+mn-lt"/>
                          <a:ea typeface="+mn-ea"/>
                          <a:cs typeface="+mn-cs"/>
                        </a:rPr>
                        <a:t>AP</a:t>
                      </a:r>
                    </a:p>
                  </a:txBody>
                  <a:tcPr marL="6350" marR="6350" marT="6350" marB="0" anchor="ctr"/>
                </a:tc>
                <a:tc>
                  <a:txBody>
                    <a:bodyPr/>
                    <a:lstStyle/>
                    <a:p>
                      <a:pPr algn="ctr" fontAlgn="b"/>
                      <a:r>
                        <a:rPr lang="en-US" sz="1800" u="none" strike="noStrike" dirty="0">
                          <a:solidFill>
                            <a:schemeClr val="dk1"/>
                          </a:solidFill>
                          <a:effectLst/>
                          <a:latin typeface="+mn-lt"/>
                          <a:ea typeface="+mn-ea"/>
                          <a:cs typeface="+mn-cs"/>
                        </a:rPr>
                        <a:t>APs</a:t>
                      </a:r>
                    </a:p>
                  </a:txBody>
                  <a:tcPr marL="6350" marR="6350" marT="6350" marB="0" anchor="ctr"/>
                </a:tc>
                <a:tc>
                  <a:txBody>
                    <a:bodyPr/>
                    <a:lstStyle/>
                    <a:p>
                      <a:pPr algn="ctr" fontAlgn="b"/>
                      <a:r>
                        <a:rPr lang="en-US" sz="1800" u="none" strike="noStrike" dirty="0" err="1">
                          <a:solidFill>
                            <a:schemeClr val="dk1"/>
                          </a:solidFill>
                          <a:effectLst/>
                          <a:latin typeface="+mn-lt"/>
                          <a:ea typeface="+mn-ea"/>
                          <a:cs typeface="+mn-cs"/>
                        </a:rPr>
                        <a:t>APm</a:t>
                      </a:r>
                      <a:endParaRPr lang="en-US" sz="1800" u="none" strike="noStrike" dirty="0">
                        <a:solidFill>
                          <a:schemeClr val="dk1"/>
                        </a:solidFill>
                        <a:effectLst/>
                        <a:latin typeface="+mn-lt"/>
                        <a:ea typeface="+mn-ea"/>
                        <a:cs typeface="+mn-cs"/>
                      </a:endParaRPr>
                    </a:p>
                  </a:txBody>
                  <a:tcPr marL="6350" marR="6350" marT="6350" marB="0" anchor="ctr"/>
                </a:tc>
                <a:tc>
                  <a:txBody>
                    <a:bodyPr/>
                    <a:lstStyle/>
                    <a:p>
                      <a:pPr algn="ctr" fontAlgn="b"/>
                      <a:r>
                        <a:rPr lang="en-US" sz="1800" u="none" strike="noStrike" dirty="0" err="1">
                          <a:solidFill>
                            <a:schemeClr val="dk1"/>
                          </a:solidFill>
                          <a:effectLst/>
                          <a:latin typeface="+mn-lt"/>
                          <a:ea typeface="+mn-ea"/>
                          <a:cs typeface="+mn-cs"/>
                        </a:rPr>
                        <a:t>APl</a:t>
                      </a:r>
                      <a:endParaRPr lang="en-US" sz="1800" u="none" strike="noStrike" dirty="0">
                        <a:solidFill>
                          <a:schemeClr val="dk1"/>
                        </a:solidFill>
                        <a:effectLst/>
                        <a:latin typeface="+mn-lt"/>
                        <a:ea typeface="+mn-ea"/>
                        <a:cs typeface="+mn-cs"/>
                      </a:endParaRPr>
                    </a:p>
                  </a:txBody>
                  <a:tcPr marL="6350" marR="6350" marT="6350" marB="0" anchor="ctr"/>
                </a:tc>
                <a:extLst>
                  <a:ext uri="{0D108BD9-81ED-4DB2-BD59-A6C34878D82A}">
                    <a16:rowId xmlns:a16="http://schemas.microsoft.com/office/drawing/2014/main" val="2503328579"/>
                  </a:ext>
                </a:extLst>
              </a:tr>
              <a:tr h="462804">
                <a:tc>
                  <a:txBody>
                    <a:bodyPr/>
                    <a:lstStyle/>
                    <a:p>
                      <a:pPr algn="ctr" fontAlgn="ctr"/>
                      <a:r>
                        <a:rPr lang="en-US" sz="1800" u="none" strike="noStrike" dirty="0">
                          <a:solidFill>
                            <a:schemeClr val="dk1"/>
                          </a:solidFill>
                          <a:effectLst/>
                          <a:latin typeface="+mn-lt"/>
                          <a:ea typeface="+mn-ea"/>
                          <a:cs typeface="+mn-cs"/>
                        </a:rPr>
                        <a:t>Faster R-CNN(baseline)</a:t>
                      </a:r>
                    </a:p>
                  </a:txBody>
                  <a:tcPr marL="6350" marR="6350" marT="6350" marB="0" anchor="ctr"/>
                </a:tc>
                <a:tc rowSpan="2">
                  <a:txBody>
                    <a:bodyPr/>
                    <a:lstStyle/>
                    <a:p>
                      <a:pPr algn="ctr" fontAlgn="ctr"/>
                      <a:r>
                        <a:rPr lang="en-US" sz="1800" u="none" strike="noStrike" dirty="0">
                          <a:solidFill>
                            <a:schemeClr val="dk1"/>
                          </a:solidFill>
                          <a:effectLst/>
                          <a:latin typeface="+mn-lt"/>
                          <a:ea typeface="+mn-ea"/>
                          <a:cs typeface="+mn-cs"/>
                        </a:rPr>
                        <a:t>Res-50-FPN</a:t>
                      </a:r>
                    </a:p>
                  </a:txBody>
                  <a:tcPr marL="6350" marR="6350" marT="6350" marB="0" anchor="ctr"/>
                </a:tc>
                <a:tc>
                  <a:txBody>
                    <a:bodyPr/>
                    <a:lstStyle/>
                    <a:p>
                      <a:pPr algn="ctr" fontAlgn="ctr"/>
                      <a:r>
                        <a:rPr lang="en-US" altLang="zh-CN" sz="1800" u="none" strike="noStrike" dirty="0">
                          <a:solidFill>
                            <a:schemeClr val="dk1"/>
                          </a:solidFill>
                          <a:effectLst/>
                          <a:latin typeface="+mn-lt"/>
                          <a:ea typeface="+mn-ea"/>
                          <a:cs typeface="+mn-cs"/>
                        </a:rPr>
                        <a:t>36.7</a:t>
                      </a:r>
                    </a:p>
                  </a:txBody>
                  <a:tcPr marL="6350" marR="6350" marT="6350" marB="0" anchor="ctr"/>
                </a:tc>
                <a:tc>
                  <a:txBody>
                    <a:bodyPr/>
                    <a:lstStyle/>
                    <a:p>
                      <a:pPr algn="ctr" fontAlgn="ctr"/>
                      <a:r>
                        <a:rPr lang="en-US" altLang="zh-CN" sz="1800" u="none" strike="noStrike" dirty="0">
                          <a:solidFill>
                            <a:schemeClr val="dk1"/>
                          </a:solidFill>
                          <a:effectLst/>
                          <a:latin typeface="+mn-lt"/>
                          <a:ea typeface="+mn-ea"/>
                          <a:cs typeface="+mn-cs"/>
                        </a:rPr>
                        <a:t>21.1</a:t>
                      </a:r>
                    </a:p>
                  </a:txBody>
                  <a:tcPr marL="6350" marR="6350" marT="6350" marB="0" anchor="ctr"/>
                </a:tc>
                <a:tc>
                  <a:txBody>
                    <a:bodyPr/>
                    <a:lstStyle/>
                    <a:p>
                      <a:pPr algn="ctr" fontAlgn="ctr"/>
                      <a:r>
                        <a:rPr lang="en-US" altLang="zh-CN" sz="1800" u="none" strike="noStrike" dirty="0">
                          <a:solidFill>
                            <a:schemeClr val="dk1"/>
                          </a:solidFill>
                          <a:effectLst/>
                          <a:latin typeface="+mn-lt"/>
                          <a:ea typeface="+mn-ea"/>
                          <a:cs typeface="+mn-cs"/>
                        </a:rPr>
                        <a:t>39.9</a:t>
                      </a:r>
                    </a:p>
                  </a:txBody>
                  <a:tcPr marL="6350" marR="6350" marT="6350" marB="0" anchor="ctr"/>
                </a:tc>
                <a:tc>
                  <a:txBody>
                    <a:bodyPr/>
                    <a:lstStyle/>
                    <a:p>
                      <a:pPr algn="ctr" fontAlgn="ctr"/>
                      <a:r>
                        <a:rPr lang="en-US" altLang="zh-CN" sz="1800" u="none" strike="noStrike">
                          <a:solidFill>
                            <a:schemeClr val="dk1"/>
                          </a:solidFill>
                          <a:effectLst/>
                          <a:latin typeface="+mn-lt"/>
                          <a:ea typeface="+mn-ea"/>
                          <a:cs typeface="+mn-cs"/>
                        </a:rPr>
                        <a:t>48.1</a:t>
                      </a:r>
                    </a:p>
                  </a:txBody>
                  <a:tcPr marL="6350" marR="6350" marT="6350" marB="0" anchor="ctr"/>
                </a:tc>
                <a:extLst>
                  <a:ext uri="{0D108BD9-81ED-4DB2-BD59-A6C34878D82A}">
                    <a16:rowId xmlns:a16="http://schemas.microsoft.com/office/drawing/2014/main" val="1681783515"/>
                  </a:ext>
                </a:extLst>
              </a:tr>
              <a:tr h="406146">
                <a:tc>
                  <a:txBody>
                    <a:bodyPr/>
                    <a:lstStyle/>
                    <a:p>
                      <a:pPr algn="ctr" fontAlgn="ctr"/>
                      <a:r>
                        <a:rPr lang="en-US" sz="1800" u="none" strike="noStrike" dirty="0" err="1">
                          <a:solidFill>
                            <a:schemeClr val="dk1"/>
                          </a:solidFill>
                          <a:effectLst/>
                          <a:latin typeface="+mn-lt"/>
                          <a:ea typeface="+mn-ea"/>
                          <a:cs typeface="+mn-cs"/>
                        </a:rPr>
                        <a:t>Anchorfitted</a:t>
                      </a:r>
                      <a:endParaRPr lang="en-US" sz="1800" u="none" strike="noStrike" dirty="0">
                        <a:solidFill>
                          <a:schemeClr val="dk1"/>
                        </a:solidFill>
                        <a:effectLst/>
                        <a:latin typeface="+mn-lt"/>
                        <a:ea typeface="+mn-ea"/>
                        <a:cs typeface="+mn-cs"/>
                      </a:endParaRPr>
                    </a:p>
                  </a:txBody>
                  <a:tcPr marL="6350" marR="6350" marT="6350" marB="0" anchor="ctr"/>
                </a:tc>
                <a:tc vMerge="1">
                  <a:txBody>
                    <a:bodyPr/>
                    <a:lstStyle/>
                    <a:p>
                      <a:endParaRPr lang="zh-CN" altLang="en-US"/>
                    </a:p>
                  </a:txBody>
                  <a:tcPr/>
                </a:tc>
                <a:tc>
                  <a:txBody>
                    <a:bodyPr/>
                    <a:lstStyle/>
                    <a:p>
                      <a:pPr algn="ctr" fontAlgn="ctr"/>
                      <a:r>
                        <a:rPr lang="en-US" altLang="zh-CN" sz="1800" b="1" u="none" strike="noStrike" dirty="0">
                          <a:solidFill>
                            <a:schemeClr val="dk1"/>
                          </a:solidFill>
                          <a:effectLst/>
                          <a:latin typeface="+mn-lt"/>
                          <a:ea typeface="+mn-ea"/>
                          <a:cs typeface="+mn-cs"/>
                        </a:rPr>
                        <a:t>37.5(+0.9)</a:t>
                      </a:r>
                    </a:p>
                  </a:txBody>
                  <a:tcPr marL="6350" marR="6350" marT="6350" marB="0" anchor="ctr"/>
                </a:tc>
                <a:tc>
                  <a:txBody>
                    <a:bodyPr/>
                    <a:lstStyle/>
                    <a:p>
                      <a:pPr algn="ctr" fontAlgn="ctr"/>
                      <a:r>
                        <a:rPr lang="en-US" altLang="zh-CN" sz="1800" b="1" u="none" strike="noStrike" dirty="0">
                          <a:solidFill>
                            <a:schemeClr val="dk1"/>
                          </a:solidFill>
                          <a:effectLst/>
                          <a:latin typeface="+mn-lt"/>
                          <a:ea typeface="+mn-ea"/>
                          <a:cs typeface="+mn-cs"/>
                        </a:rPr>
                        <a:t>22.6(+1.5)</a:t>
                      </a:r>
                    </a:p>
                  </a:txBody>
                  <a:tcPr marL="6350" marR="6350" marT="6350" marB="0" anchor="ctr"/>
                </a:tc>
                <a:tc>
                  <a:txBody>
                    <a:bodyPr/>
                    <a:lstStyle/>
                    <a:p>
                      <a:pPr algn="ctr" fontAlgn="ctr"/>
                      <a:r>
                        <a:rPr lang="en-US" altLang="zh-CN" sz="1800" u="none" strike="noStrike" dirty="0">
                          <a:solidFill>
                            <a:schemeClr val="dk1"/>
                          </a:solidFill>
                          <a:effectLst/>
                          <a:latin typeface="+mn-lt"/>
                          <a:ea typeface="+mn-ea"/>
                          <a:cs typeface="+mn-cs"/>
                        </a:rPr>
                        <a:t>40.2(+0.3)</a:t>
                      </a:r>
                    </a:p>
                  </a:txBody>
                  <a:tcPr marL="6350" marR="6350" marT="6350" marB="0" anchor="ctr"/>
                </a:tc>
                <a:tc>
                  <a:txBody>
                    <a:bodyPr/>
                    <a:lstStyle/>
                    <a:p>
                      <a:pPr algn="ctr" fontAlgn="ctr"/>
                      <a:r>
                        <a:rPr lang="en-US" altLang="zh-CN" sz="1800" u="none" strike="noStrike" dirty="0">
                          <a:solidFill>
                            <a:schemeClr val="dk1"/>
                          </a:solidFill>
                          <a:effectLst/>
                          <a:latin typeface="+mn-lt"/>
                          <a:ea typeface="+mn-ea"/>
                          <a:cs typeface="+mn-cs"/>
                        </a:rPr>
                        <a:t>48.7(+0.6)</a:t>
                      </a:r>
                    </a:p>
                  </a:txBody>
                  <a:tcPr marL="6350" marR="6350" marT="6350" marB="0" anchor="ctr"/>
                </a:tc>
                <a:extLst>
                  <a:ext uri="{0D108BD9-81ED-4DB2-BD59-A6C34878D82A}">
                    <a16:rowId xmlns:a16="http://schemas.microsoft.com/office/drawing/2014/main" val="1034958151"/>
                  </a:ext>
                </a:extLst>
              </a:tr>
            </a:tbl>
          </a:graphicData>
        </a:graphic>
      </p:graphicFrame>
      <p:graphicFrame>
        <p:nvGraphicFramePr>
          <p:cNvPr id="4" name="表格 3">
            <a:extLst>
              <a:ext uri="{FF2B5EF4-FFF2-40B4-BE49-F238E27FC236}">
                <a16:creationId xmlns:a16="http://schemas.microsoft.com/office/drawing/2014/main" id="{3D4411C7-7366-4976-AF6F-07E988AD9ED7}"/>
              </a:ext>
            </a:extLst>
          </p:cNvPr>
          <p:cNvGraphicFramePr>
            <a:graphicFrameLocks noGrp="1"/>
          </p:cNvGraphicFramePr>
          <p:nvPr>
            <p:extLst>
              <p:ext uri="{D42A27DB-BD31-4B8C-83A1-F6EECF244321}">
                <p14:modId xmlns:p14="http://schemas.microsoft.com/office/powerpoint/2010/main" val="3602675491"/>
              </p:ext>
            </p:extLst>
          </p:nvPr>
        </p:nvGraphicFramePr>
        <p:xfrm>
          <a:off x="1965959" y="5101084"/>
          <a:ext cx="8295641" cy="1600201"/>
        </p:xfrm>
        <a:graphic>
          <a:graphicData uri="http://schemas.openxmlformats.org/drawingml/2006/table">
            <a:tbl>
              <a:tblPr>
                <a:tableStyleId>{5C22544A-7EE6-4342-B048-85BDC9FD1C3A}</a:tableStyleId>
              </a:tblPr>
              <a:tblGrid>
                <a:gridCol w="2148841">
                  <a:extLst>
                    <a:ext uri="{9D8B030D-6E8A-4147-A177-3AD203B41FA5}">
                      <a16:colId xmlns:a16="http://schemas.microsoft.com/office/drawing/2014/main" val="1918438913"/>
                    </a:ext>
                  </a:extLst>
                </a:gridCol>
                <a:gridCol w="1427612">
                  <a:extLst>
                    <a:ext uri="{9D8B030D-6E8A-4147-A177-3AD203B41FA5}">
                      <a16:colId xmlns:a16="http://schemas.microsoft.com/office/drawing/2014/main" val="1992066367"/>
                    </a:ext>
                  </a:extLst>
                </a:gridCol>
                <a:gridCol w="1286509">
                  <a:extLst>
                    <a:ext uri="{9D8B030D-6E8A-4147-A177-3AD203B41FA5}">
                      <a16:colId xmlns:a16="http://schemas.microsoft.com/office/drawing/2014/main" val="3186628039"/>
                    </a:ext>
                  </a:extLst>
                </a:gridCol>
                <a:gridCol w="1144227">
                  <a:extLst>
                    <a:ext uri="{9D8B030D-6E8A-4147-A177-3AD203B41FA5}">
                      <a16:colId xmlns:a16="http://schemas.microsoft.com/office/drawing/2014/main" val="954205267"/>
                    </a:ext>
                  </a:extLst>
                </a:gridCol>
                <a:gridCol w="1072712">
                  <a:extLst>
                    <a:ext uri="{9D8B030D-6E8A-4147-A177-3AD203B41FA5}">
                      <a16:colId xmlns:a16="http://schemas.microsoft.com/office/drawing/2014/main" val="826655608"/>
                    </a:ext>
                  </a:extLst>
                </a:gridCol>
                <a:gridCol w="1215740">
                  <a:extLst>
                    <a:ext uri="{9D8B030D-6E8A-4147-A177-3AD203B41FA5}">
                      <a16:colId xmlns:a16="http://schemas.microsoft.com/office/drawing/2014/main" val="479637188"/>
                    </a:ext>
                  </a:extLst>
                </a:gridCol>
              </a:tblGrid>
              <a:tr h="540527">
                <a:tc>
                  <a:txBody>
                    <a:bodyPr/>
                    <a:lstStyle/>
                    <a:p>
                      <a:pPr algn="ctr" fontAlgn="ctr"/>
                      <a:r>
                        <a:rPr lang="en-US" sz="1800" u="none" strike="noStrike" dirty="0">
                          <a:effectLst/>
                        </a:rPr>
                        <a:t>baseline</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b"/>
                      <a:r>
                        <a:rPr lang="en-US" sz="1800" u="none" strike="noStrike" dirty="0">
                          <a:effectLst/>
                        </a:rPr>
                        <a:t> backbone</a:t>
                      </a:r>
                      <a:endParaRPr lang="en-US" sz="1800" b="0" i="0" u="none" strike="noStrike" dirty="0">
                        <a:solidFill>
                          <a:srgbClr val="000000"/>
                        </a:solidFill>
                        <a:effectLst/>
                        <a:latin typeface="Century Schoolbook" panose="02040604050505020304" pitchFamily="18" charset="0"/>
                        <a:ea typeface="宋体" panose="02010600030101010101" pitchFamily="2" charset="-122"/>
                      </a:endParaRPr>
                    </a:p>
                  </a:txBody>
                  <a:tcPr marL="6350" marR="6350" marT="6350" marB="0" anchor="ctr"/>
                </a:tc>
                <a:tc>
                  <a:txBody>
                    <a:bodyPr/>
                    <a:lstStyle/>
                    <a:p>
                      <a:pPr algn="ctr" fontAlgn="b"/>
                      <a:r>
                        <a:rPr lang="en-US" sz="1800" u="none" strike="noStrike" dirty="0">
                          <a:effectLst/>
                        </a:rPr>
                        <a:t>AP</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b"/>
                      <a:r>
                        <a:rPr lang="en-US" sz="1800" u="none" strike="noStrike" dirty="0">
                          <a:effectLst/>
                        </a:rPr>
                        <a:t>APs</a:t>
                      </a:r>
                      <a:endParaRPr lang="en-US" sz="1800" b="0" i="0" u="none" strike="noStrike" dirty="0">
                        <a:solidFill>
                          <a:srgbClr val="000000"/>
                        </a:solidFill>
                        <a:effectLst/>
                        <a:latin typeface="Century Schoolbook" panose="02040604050505020304" pitchFamily="18" charset="0"/>
                        <a:ea typeface="宋体" panose="02010600030101010101" pitchFamily="2" charset="-122"/>
                      </a:endParaRPr>
                    </a:p>
                  </a:txBody>
                  <a:tcPr marL="6350" marR="6350" marT="6350" marB="0" anchor="ctr"/>
                </a:tc>
                <a:tc>
                  <a:txBody>
                    <a:bodyPr/>
                    <a:lstStyle/>
                    <a:p>
                      <a:pPr algn="ctr" fontAlgn="b"/>
                      <a:r>
                        <a:rPr lang="en-US" sz="1800" u="none" strike="noStrike" dirty="0" err="1">
                          <a:effectLst/>
                        </a:rPr>
                        <a:t>AP</a:t>
                      </a:r>
                      <a:r>
                        <a:rPr lang="en-US" sz="1800" u="none" strike="noStrike" baseline="-25000" dirty="0" err="1">
                          <a:effectLst/>
                        </a:rPr>
                        <a:t>m</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b"/>
                      <a:r>
                        <a:rPr lang="en-US" sz="1800" u="none" strike="noStrike" dirty="0" err="1">
                          <a:effectLst/>
                        </a:rPr>
                        <a:t>APl</a:t>
                      </a:r>
                      <a:endParaRPr lang="en-US" sz="1800" b="0" i="0" u="none" strike="noStrike" dirty="0">
                        <a:solidFill>
                          <a:srgbClr val="000000"/>
                        </a:solidFill>
                        <a:effectLst/>
                        <a:latin typeface="Century Schoolbook" panose="02040604050505020304" pitchFamily="18" charset="0"/>
                        <a:ea typeface="宋体" panose="02010600030101010101" pitchFamily="2" charset="-122"/>
                      </a:endParaRPr>
                    </a:p>
                  </a:txBody>
                  <a:tcPr marL="6350" marR="6350" marT="6350" marB="0" anchor="ctr"/>
                </a:tc>
                <a:extLst>
                  <a:ext uri="{0D108BD9-81ED-4DB2-BD59-A6C34878D82A}">
                    <a16:rowId xmlns:a16="http://schemas.microsoft.com/office/drawing/2014/main" val="2498996705"/>
                  </a:ext>
                </a:extLst>
              </a:tr>
              <a:tr h="564642">
                <a:tc>
                  <a:txBody>
                    <a:bodyPr/>
                    <a:lstStyle/>
                    <a:p>
                      <a:pPr algn="ctr" fontAlgn="ctr"/>
                      <a:r>
                        <a:rPr lang="en-US" sz="1800" u="none" strike="noStrike" dirty="0" err="1">
                          <a:solidFill>
                            <a:schemeClr val="dk1"/>
                          </a:solidFill>
                          <a:effectLst/>
                          <a:latin typeface="+mn-lt"/>
                          <a:ea typeface="+mn-ea"/>
                          <a:cs typeface="+mn-cs"/>
                        </a:rPr>
                        <a:t>RetinaNet</a:t>
                      </a:r>
                      <a:r>
                        <a:rPr lang="en-US" sz="1800" u="none" strike="noStrike" dirty="0">
                          <a:solidFill>
                            <a:schemeClr val="dk1"/>
                          </a:solidFill>
                          <a:effectLst/>
                          <a:latin typeface="+mn-lt"/>
                          <a:ea typeface="+mn-ea"/>
                          <a:cs typeface="+mn-cs"/>
                        </a:rPr>
                        <a:t>(baseline</a:t>
                      </a:r>
                      <a:r>
                        <a:rPr lang="en-US" sz="1800" u="none" strike="noStrike" dirty="0">
                          <a:effectLst/>
                        </a:rPr>
                        <a:t>)</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rowSpan="2">
                  <a:txBody>
                    <a:bodyPr/>
                    <a:lstStyle/>
                    <a:p>
                      <a:pPr algn="ctr" fontAlgn="ctr"/>
                      <a:r>
                        <a:rPr lang="en-US" sz="1800" u="none" strike="noStrike" dirty="0">
                          <a:effectLst/>
                        </a:rPr>
                        <a:t>Res-101-FPN</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39.1</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22.6</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42.9</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51.4</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extLst>
                  <a:ext uri="{0D108BD9-81ED-4DB2-BD59-A6C34878D82A}">
                    <a16:rowId xmlns:a16="http://schemas.microsoft.com/office/drawing/2014/main" val="1495582175"/>
                  </a:ext>
                </a:extLst>
              </a:tr>
              <a:tr h="495032">
                <a:tc>
                  <a:txBody>
                    <a:bodyPr/>
                    <a:lstStyle/>
                    <a:p>
                      <a:pPr algn="ctr" fontAlgn="ctr"/>
                      <a:r>
                        <a:rPr lang="en-US" sz="1800" u="none" strike="noStrike" dirty="0" err="1">
                          <a:effectLst/>
                        </a:rPr>
                        <a:t>Anchorfitted</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vMerge="1">
                  <a:txBody>
                    <a:bodyPr/>
                    <a:lstStyle/>
                    <a:p>
                      <a:endParaRPr lang="zh-CN" altLang="en-US"/>
                    </a:p>
                  </a:txBody>
                  <a:tcPr/>
                </a:tc>
                <a:tc>
                  <a:txBody>
                    <a:bodyPr/>
                    <a:lstStyle/>
                    <a:p>
                      <a:pPr algn="ctr" fontAlgn="ctr"/>
                      <a:r>
                        <a:rPr lang="en-US" altLang="zh-CN" sz="1800" b="1" u="none" strike="noStrike" dirty="0">
                          <a:effectLst/>
                        </a:rPr>
                        <a:t>40.2(+1.1)</a:t>
                      </a:r>
                      <a:endParaRPr lang="en-US" altLang="zh-CN" sz="18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b="1" u="none" strike="noStrike" dirty="0">
                          <a:effectLst/>
                        </a:rPr>
                        <a:t>24.3(+1.7)</a:t>
                      </a:r>
                      <a:endParaRPr lang="en-US" altLang="zh-CN" sz="18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43.2(+0.3)</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51.7(+0.3)</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extLst>
                  <a:ext uri="{0D108BD9-81ED-4DB2-BD59-A6C34878D82A}">
                    <a16:rowId xmlns:a16="http://schemas.microsoft.com/office/drawing/2014/main" val="169147511"/>
                  </a:ext>
                </a:extLst>
              </a:tr>
            </a:tbl>
          </a:graphicData>
        </a:graphic>
      </p:graphicFrame>
      <p:sp>
        <p:nvSpPr>
          <p:cNvPr id="5" name="文本占位符 1">
            <a:extLst>
              <a:ext uri="{FF2B5EF4-FFF2-40B4-BE49-F238E27FC236}">
                <a16:creationId xmlns:a16="http://schemas.microsoft.com/office/drawing/2014/main" id="{7B39DA4C-6F44-4CA6-92C7-F31DE0EDA67B}"/>
              </a:ext>
            </a:extLst>
          </p:cNvPr>
          <p:cNvSpPr txBox="1">
            <a:spLocks/>
          </p:cNvSpPr>
          <p:nvPr/>
        </p:nvSpPr>
        <p:spPr>
          <a:xfrm>
            <a:off x="1028700" y="2868665"/>
            <a:ext cx="103251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kern="0" dirty="0">
                <a:solidFill>
                  <a:sysClr val="windowText" lastClr="000000"/>
                </a:solidFill>
              </a:rPr>
              <a:t>2. </a:t>
            </a:r>
            <a:r>
              <a:rPr lang="zh-CN" altLang="en-US" kern="0" dirty="0">
                <a:solidFill>
                  <a:sysClr val="windowText" lastClr="000000"/>
                </a:solidFill>
              </a:rPr>
              <a:t>以</a:t>
            </a:r>
            <a:r>
              <a:rPr lang="en-US" altLang="zh-CN" b="1" kern="0" dirty="0">
                <a:solidFill>
                  <a:schemeClr val="dk1"/>
                </a:solidFill>
              </a:rPr>
              <a:t>Res-101-FPN</a:t>
            </a:r>
            <a:r>
              <a:rPr lang="zh-CN" altLang="en-US" kern="0" dirty="0">
                <a:solidFill>
                  <a:sysClr val="windowText" lastClr="000000"/>
                </a:solidFill>
              </a:rPr>
              <a:t>为</a:t>
            </a:r>
            <a:r>
              <a:rPr lang="en-US" altLang="zh-CN" kern="0" dirty="0">
                <a:solidFill>
                  <a:sysClr val="windowText" lastClr="000000"/>
                </a:solidFill>
              </a:rPr>
              <a:t>backbone</a:t>
            </a:r>
            <a:r>
              <a:rPr lang="zh-CN" altLang="en-US" kern="0" dirty="0">
                <a:solidFill>
                  <a:sysClr val="windowText" lastClr="000000"/>
                </a:solidFill>
              </a:rPr>
              <a:t>，较</a:t>
            </a:r>
            <a:r>
              <a:rPr lang="en-US" altLang="zh-CN" dirty="0" err="1">
                <a:solidFill>
                  <a:schemeClr val="dk1"/>
                </a:solidFill>
              </a:rPr>
              <a:t>RetinaNet</a:t>
            </a:r>
            <a:r>
              <a:rPr lang="zh-CN" altLang="en-US" b="1" kern="0" dirty="0">
                <a:solidFill>
                  <a:sysClr val="windowText" lastClr="000000"/>
                </a:solidFill>
              </a:rPr>
              <a:t>在小物体上提升</a:t>
            </a:r>
            <a:r>
              <a:rPr lang="en-US" altLang="zh-CN" b="1" kern="0" dirty="0">
                <a:solidFill>
                  <a:sysClr val="windowText" lastClr="000000"/>
                </a:solidFill>
              </a:rPr>
              <a:t>1.7</a:t>
            </a:r>
            <a:r>
              <a:rPr lang="zh-CN" altLang="en-US" b="1" kern="0" dirty="0">
                <a:solidFill>
                  <a:sysClr val="windowText" lastClr="000000"/>
                </a:solidFill>
              </a:rPr>
              <a:t>个</a:t>
            </a:r>
            <a:r>
              <a:rPr lang="en-US" altLang="zh-CN" b="1" kern="0" dirty="0">
                <a:solidFill>
                  <a:sysClr val="windowText" lastClr="000000"/>
                </a:solidFill>
              </a:rPr>
              <a:t>APs</a:t>
            </a:r>
            <a:r>
              <a:rPr lang="zh-CN" altLang="en-US" kern="0" dirty="0">
                <a:solidFill>
                  <a:sysClr val="windowText" lastClr="000000"/>
                </a:solidFill>
              </a:rPr>
              <a:t>。</a:t>
            </a:r>
          </a:p>
        </p:txBody>
      </p:sp>
    </p:spTree>
    <p:extLst>
      <p:ext uri="{BB962C8B-B14F-4D97-AF65-F5344CB8AC3E}">
        <p14:creationId xmlns:p14="http://schemas.microsoft.com/office/powerpoint/2010/main" val="3162342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C1BAB34-A1EF-4232-95F1-A60434CD84E8}"/>
              </a:ext>
            </a:extLst>
          </p:cNvPr>
          <p:cNvSpPr>
            <a:spLocks noGrp="1"/>
          </p:cNvSpPr>
          <p:nvPr>
            <p:ph sz="quarter" idx="10"/>
          </p:nvPr>
        </p:nvSpPr>
        <p:spPr>
          <a:xfrm>
            <a:off x="2895600" y="2971800"/>
            <a:ext cx="6068662" cy="581799"/>
          </a:xfrm>
        </p:spPr>
        <p:txBody>
          <a:bodyPr/>
          <a:lstStyle/>
          <a:p>
            <a:pPr algn="ctr"/>
            <a:r>
              <a:rPr lang="zh-CN" altLang="en-US" dirty="0"/>
              <a:t>基于能量福利函数</a:t>
            </a:r>
            <a:endParaRPr lang="en-US" altLang="zh-CN" dirty="0"/>
          </a:p>
          <a:p>
            <a:pPr marL="0" indent="0" algn="ctr">
              <a:buNone/>
            </a:pPr>
            <a:r>
              <a:rPr lang="zh-CN" altLang="en-US" dirty="0"/>
              <a:t>的传感网络节能路由算法</a:t>
            </a:r>
          </a:p>
        </p:txBody>
      </p:sp>
    </p:spTree>
    <p:extLst>
      <p:ext uri="{BB962C8B-B14F-4D97-AF65-F5344CB8AC3E}">
        <p14:creationId xmlns:p14="http://schemas.microsoft.com/office/powerpoint/2010/main" val="1167525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86C9930-0BB0-4633-8227-8FBB80F5D9FB}"/>
              </a:ext>
            </a:extLst>
          </p:cNvPr>
          <p:cNvSpPr>
            <a:spLocks noGrp="1"/>
          </p:cNvSpPr>
          <p:nvPr>
            <p:ph type="body" sz="quarter" idx="13"/>
          </p:nvPr>
        </p:nvSpPr>
        <p:spPr>
          <a:xfrm>
            <a:off x="1066800" y="2109061"/>
            <a:ext cx="9220200" cy="369332"/>
          </a:xfrm>
        </p:spPr>
        <p:txBody>
          <a:bodyPr/>
          <a:lstStyle/>
          <a:p>
            <a:r>
              <a:rPr lang="zh-CN" altLang="en-US" dirty="0"/>
              <a:t>提出一种</a:t>
            </a:r>
            <a:r>
              <a:rPr lang="zh-CN" altLang="en-US" b="1" dirty="0"/>
              <a:t>基于能量福利函数的传感网络节能路由算法，</a:t>
            </a:r>
            <a:r>
              <a:rPr lang="zh-CN" altLang="en-US" dirty="0"/>
              <a:t>对选择临时簇头时的阈值进行优化；使用能量代价开销公式</a:t>
            </a:r>
            <a:r>
              <a:rPr lang="zh-CN" altLang="en-US" b="1" dirty="0"/>
              <a:t>确定簇成员与最终簇头</a:t>
            </a:r>
            <a:r>
              <a:rPr lang="zh-CN" altLang="en-US" dirty="0"/>
              <a:t>。</a:t>
            </a:r>
          </a:p>
        </p:txBody>
      </p:sp>
      <p:sp>
        <p:nvSpPr>
          <p:cNvPr id="3" name="标题 2">
            <a:extLst>
              <a:ext uri="{FF2B5EF4-FFF2-40B4-BE49-F238E27FC236}">
                <a16:creationId xmlns:a16="http://schemas.microsoft.com/office/drawing/2014/main" id="{BF445955-4971-4F5C-810F-593DBE41BB2C}"/>
              </a:ext>
            </a:extLst>
          </p:cNvPr>
          <p:cNvSpPr>
            <a:spLocks noGrp="1"/>
          </p:cNvSpPr>
          <p:nvPr>
            <p:ph type="title"/>
          </p:nvPr>
        </p:nvSpPr>
        <p:spPr>
          <a:xfrm>
            <a:off x="1066800" y="1336040"/>
            <a:ext cx="8153400" cy="369332"/>
          </a:xfrm>
        </p:spPr>
        <p:txBody>
          <a:bodyPr/>
          <a:lstStyle/>
          <a:p>
            <a:r>
              <a:rPr lang="zh-CN" altLang="en-US" dirty="0"/>
              <a:t>基于能量福利函数的传感网络节能路由算法</a:t>
            </a:r>
            <a:br>
              <a:rPr lang="zh-CN" altLang="en-US" dirty="0"/>
            </a:br>
            <a:endParaRPr lang="zh-CN" altLang="en-US" dirty="0"/>
          </a:p>
        </p:txBody>
      </p:sp>
      <p:sp>
        <p:nvSpPr>
          <p:cNvPr id="4" name="文本占位符 3">
            <a:extLst>
              <a:ext uri="{FF2B5EF4-FFF2-40B4-BE49-F238E27FC236}">
                <a16:creationId xmlns:a16="http://schemas.microsoft.com/office/drawing/2014/main" id="{664CB315-F3BA-4234-B050-191F6D0C3E09}"/>
              </a:ext>
            </a:extLst>
          </p:cNvPr>
          <p:cNvSpPr>
            <a:spLocks noGrp="1"/>
          </p:cNvSpPr>
          <p:nvPr>
            <p:ph type="body" sz="quarter" idx="16"/>
          </p:nvPr>
        </p:nvSpPr>
        <p:spPr>
          <a:xfrm>
            <a:off x="1076135" y="3494469"/>
            <a:ext cx="9220200" cy="369332"/>
          </a:xfrm>
        </p:spPr>
        <p:txBody>
          <a:bodyPr/>
          <a:lstStyle/>
          <a:p>
            <a:r>
              <a:rPr lang="zh-CN" altLang="en-US" dirty="0"/>
              <a:t>簇间路由阶段，采用</a:t>
            </a:r>
            <a:r>
              <a:rPr lang="zh-CN" altLang="en-US" b="1" dirty="0"/>
              <a:t>单跳与多跳结合</a:t>
            </a:r>
            <a:r>
              <a:rPr lang="zh-CN" altLang="en-US" dirty="0"/>
              <a:t>方式，综合考虑多种因素来选择中继节点。</a:t>
            </a:r>
          </a:p>
          <a:p>
            <a:endParaRPr lang="zh-CN" altLang="en-US" dirty="0"/>
          </a:p>
        </p:txBody>
      </p:sp>
      <p:grpSp>
        <p:nvGrpSpPr>
          <p:cNvPr id="8" name="组合 7">
            <a:extLst>
              <a:ext uri="{FF2B5EF4-FFF2-40B4-BE49-F238E27FC236}">
                <a16:creationId xmlns:a16="http://schemas.microsoft.com/office/drawing/2014/main" id="{F2A890DF-9E5A-457D-BBC1-BC7FFC8FE2DF}"/>
              </a:ext>
            </a:extLst>
          </p:cNvPr>
          <p:cNvGrpSpPr/>
          <p:nvPr/>
        </p:nvGrpSpPr>
        <p:grpSpPr>
          <a:xfrm>
            <a:off x="2462241" y="4800600"/>
            <a:ext cx="8437621" cy="1962283"/>
            <a:chOff x="-2076509" y="4191000"/>
            <a:chExt cx="11753909" cy="2733531"/>
          </a:xfrm>
        </p:grpSpPr>
        <p:pic>
          <p:nvPicPr>
            <p:cNvPr id="5" name="图片 4">
              <a:extLst>
                <a:ext uri="{FF2B5EF4-FFF2-40B4-BE49-F238E27FC236}">
                  <a16:creationId xmlns:a16="http://schemas.microsoft.com/office/drawing/2014/main" id="{DC3DB39E-B8A2-425A-A00F-915CAD03F75D}"/>
                </a:ext>
              </a:extLst>
            </p:cNvPr>
            <p:cNvPicPr>
              <a:picLocks noChangeAspect="1"/>
            </p:cNvPicPr>
            <p:nvPr/>
          </p:nvPicPr>
          <p:blipFill rotWithShape="1">
            <a:blip r:embed="rId3"/>
            <a:srcRect t="4774"/>
            <a:stretch/>
          </p:blipFill>
          <p:spPr>
            <a:xfrm>
              <a:off x="2667000" y="4191000"/>
              <a:ext cx="7010400" cy="2473424"/>
            </a:xfrm>
            <a:prstGeom prst="rect">
              <a:avLst/>
            </a:prstGeom>
          </p:spPr>
        </p:pic>
        <p:sp>
          <p:nvSpPr>
            <p:cNvPr id="6" name="文本框 5">
              <a:extLst>
                <a:ext uri="{FF2B5EF4-FFF2-40B4-BE49-F238E27FC236}">
                  <a16:creationId xmlns:a16="http://schemas.microsoft.com/office/drawing/2014/main" id="{388CACF8-00F2-49C1-A1CE-32C2C0D10232}"/>
                </a:ext>
              </a:extLst>
            </p:cNvPr>
            <p:cNvSpPr txBox="1"/>
            <p:nvPr/>
          </p:nvSpPr>
          <p:spPr>
            <a:xfrm>
              <a:off x="7620000" y="6553200"/>
              <a:ext cx="872808" cy="338554"/>
            </a:xfrm>
            <a:prstGeom prst="rect">
              <a:avLst/>
            </a:prstGeom>
            <a:noFill/>
          </p:spPr>
          <p:txBody>
            <a:bodyPr wrap="square" rtlCol="0">
              <a:spAutoFit/>
            </a:bodyPr>
            <a:lstStyle/>
            <a:p>
              <a:r>
                <a:rPr lang="zh-CN" altLang="en-US" sz="1600" dirty="0"/>
                <a:t>多跳</a:t>
              </a:r>
            </a:p>
          </p:txBody>
        </p:sp>
        <p:sp>
          <p:nvSpPr>
            <p:cNvPr id="7" name="文本框 6">
              <a:extLst>
                <a:ext uri="{FF2B5EF4-FFF2-40B4-BE49-F238E27FC236}">
                  <a16:creationId xmlns:a16="http://schemas.microsoft.com/office/drawing/2014/main" id="{D37346FC-C38E-4F8D-B87F-96F0992DE7C4}"/>
                </a:ext>
              </a:extLst>
            </p:cNvPr>
            <p:cNvSpPr txBox="1"/>
            <p:nvPr/>
          </p:nvSpPr>
          <p:spPr>
            <a:xfrm>
              <a:off x="3854609" y="6519446"/>
              <a:ext cx="872808" cy="338554"/>
            </a:xfrm>
            <a:prstGeom prst="rect">
              <a:avLst/>
            </a:prstGeom>
            <a:noFill/>
          </p:spPr>
          <p:txBody>
            <a:bodyPr wrap="square" rtlCol="0">
              <a:spAutoFit/>
            </a:bodyPr>
            <a:lstStyle/>
            <a:p>
              <a:r>
                <a:rPr lang="zh-CN" altLang="en-US" sz="1600" dirty="0"/>
                <a:t>单跳</a:t>
              </a:r>
            </a:p>
          </p:txBody>
        </p:sp>
        <p:sp>
          <p:nvSpPr>
            <p:cNvPr id="10" name="文本框 9">
              <a:extLst>
                <a:ext uri="{FF2B5EF4-FFF2-40B4-BE49-F238E27FC236}">
                  <a16:creationId xmlns:a16="http://schemas.microsoft.com/office/drawing/2014/main" id="{F30B853F-96AF-427F-91E1-0AA2D9522A4A}"/>
                </a:ext>
              </a:extLst>
            </p:cNvPr>
            <p:cNvSpPr txBox="1"/>
            <p:nvPr/>
          </p:nvSpPr>
          <p:spPr>
            <a:xfrm>
              <a:off x="-2076509" y="6452913"/>
              <a:ext cx="3241866" cy="471618"/>
            </a:xfrm>
            <a:prstGeom prst="rect">
              <a:avLst/>
            </a:prstGeom>
            <a:noFill/>
          </p:spPr>
          <p:txBody>
            <a:bodyPr wrap="square" rtlCol="0">
              <a:spAutoFit/>
            </a:bodyPr>
            <a:lstStyle/>
            <a:p>
              <a:r>
                <a:rPr lang="zh-CN" altLang="en-US" sz="1600" dirty="0"/>
                <a:t>无线电能量消耗模型</a:t>
              </a:r>
            </a:p>
          </p:txBody>
        </p:sp>
      </p:grpSp>
      <p:pic>
        <p:nvPicPr>
          <p:cNvPr id="9" name="图片 8">
            <a:extLst>
              <a:ext uri="{FF2B5EF4-FFF2-40B4-BE49-F238E27FC236}">
                <a16:creationId xmlns:a16="http://schemas.microsoft.com/office/drawing/2014/main" id="{A92ED236-F288-438E-B80C-352CA05FF60A}"/>
              </a:ext>
            </a:extLst>
          </p:cNvPr>
          <p:cNvPicPr>
            <a:picLocks noChangeAspect="1"/>
          </p:cNvPicPr>
          <p:nvPr/>
        </p:nvPicPr>
        <p:blipFill rotWithShape="1">
          <a:blip r:embed="rId4"/>
          <a:srcRect r="920" b="15483"/>
          <a:stretch/>
        </p:blipFill>
        <p:spPr>
          <a:xfrm>
            <a:off x="1574778" y="4875439"/>
            <a:ext cx="4102122" cy="1616971"/>
          </a:xfrm>
          <a:prstGeom prst="rect">
            <a:avLst/>
          </a:prstGeom>
        </p:spPr>
      </p:pic>
    </p:spTree>
    <p:extLst>
      <p:ext uri="{BB962C8B-B14F-4D97-AF65-F5344CB8AC3E}">
        <p14:creationId xmlns:p14="http://schemas.microsoft.com/office/powerpoint/2010/main" val="28625813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89789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34799C9-1AE4-4F41-BAE6-279EC537BA57}"/>
              </a:ext>
            </a:extLst>
          </p:cNvPr>
          <p:cNvSpPr>
            <a:spLocks noGrp="1"/>
          </p:cNvSpPr>
          <p:nvPr>
            <p:ph type="body" sz="quarter" idx="13"/>
          </p:nvPr>
        </p:nvSpPr>
        <p:spPr>
          <a:xfrm>
            <a:off x="990600" y="1761015"/>
            <a:ext cx="10668000" cy="518584"/>
          </a:xfrm>
        </p:spPr>
        <p:txBody>
          <a:bodyPr/>
          <a:lstStyle/>
          <a:p>
            <a:r>
              <a:rPr lang="en-US" altLang="zh-CN" b="1" dirty="0"/>
              <a:t>IEEE Systems Journal</a:t>
            </a:r>
            <a:r>
              <a:rPr lang="en-US" altLang="zh-CN" dirty="0"/>
              <a:t>:《</a:t>
            </a:r>
            <a:r>
              <a:rPr lang="en-US" altLang="zh-CN" b="1" dirty="0"/>
              <a:t>A novel WSNs based on energy welfare function</a:t>
            </a:r>
            <a:r>
              <a:rPr lang="en-US" altLang="zh-CN" dirty="0"/>
              <a:t>》      </a:t>
            </a:r>
            <a:r>
              <a:rPr lang="zh-CN" altLang="en-US" dirty="0"/>
              <a:t>第二作者（老师第一）</a:t>
            </a:r>
          </a:p>
          <a:p>
            <a:endParaRPr lang="zh-CN" altLang="en-US" dirty="0"/>
          </a:p>
        </p:txBody>
      </p:sp>
      <p:sp>
        <p:nvSpPr>
          <p:cNvPr id="3" name="标题 2">
            <a:extLst>
              <a:ext uri="{FF2B5EF4-FFF2-40B4-BE49-F238E27FC236}">
                <a16:creationId xmlns:a16="http://schemas.microsoft.com/office/drawing/2014/main" id="{0EB3A511-3E81-4505-9866-05C1B627A188}"/>
              </a:ext>
            </a:extLst>
          </p:cNvPr>
          <p:cNvSpPr>
            <a:spLocks noGrp="1"/>
          </p:cNvSpPr>
          <p:nvPr>
            <p:ph type="title"/>
          </p:nvPr>
        </p:nvSpPr>
        <p:spPr/>
        <p:txBody>
          <a:bodyPr/>
          <a:lstStyle/>
          <a:p>
            <a:r>
              <a:rPr lang="zh-CN" altLang="en-US" dirty="0"/>
              <a:t>科研成果</a:t>
            </a:r>
          </a:p>
        </p:txBody>
      </p:sp>
      <p:sp>
        <p:nvSpPr>
          <p:cNvPr id="4" name="文本占位符 3">
            <a:extLst>
              <a:ext uri="{FF2B5EF4-FFF2-40B4-BE49-F238E27FC236}">
                <a16:creationId xmlns:a16="http://schemas.microsoft.com/office/drawing/2014/main" id="{BBBC33B0-11F2-4ECA-B772-F6CD2536F427}"/>
              </a:ext>
            </a:extLst>
          </p:cNvPr>
          <p:cNvSpPr>
            <a:spLocks noGrp="1"/>
          </p:cNvSpPr>
          <p:nvPr>
            <p:ph type="body" sz="quarter" idx="16"/>
          </p:nvPr>
        </p:nvSpPr>
        <p:spPr>
          <a:xfrm>
            <a:off x="990600" y="2605616"/>
            <a:ext cx="10591800" cy="518584"/>
          </a:xfrm>
        </p:spPr>
        <p:txBody>
          <a:bodyPr/>
          <a:lstStyle/>
          <a:p>
            <a:r>
              <a:rPr lang="zh-CN" altLang="en-US" b="1" dirty="0"/>
              <a:t>国家级</a:t>
            </a:r>
            <a:r>
              <a:rPr lang="zh-CN" altLang="en-US" dirty="0"/>
              <a:t>大学生创新创业训练项目：</a:t>
            </a:r>
            <a:r>
              <a:rPr lang="en-US" altLang="zh-CN" dirty="0" err="1"/>
              <a:t>VoiceCare</a:t>
            </a:r>
            <a:r>
              <a:rPr lang="en-US" altLang="zh-CN" dirty="0"/>
              <a:t>--</a:t>
            </a:r>
            <a:r>
              <a:rPr lang="zh-CN" altLang="en-US" dirty="0"/>
              <a:t>基于人工智能的弱听聋哑儿童言语康复训练平台    第一负责人</a:t>
            </a:r>
          </a:p>
        </p:txBody>
      </p:sp>
      <p:sp>
        <p:nvSpPr>
          <p:cNvPr id="5" name="文本占位符 4">
            <a:extLst>
              <a:ext uri="{FF2B5EF4-FFF2-40B4-BE49-F238E27FC236}">
                <a16:creationId xmlns:a16="http://schemas.microsoft.com/office/drawing/2014/main" id="{2DAAE8A5-F22F-4EBC-B203-7F07B44BAD43}"/>
              </a:ext>
            </a:extLst>
          </p:cNvPr>
          <p:cNvSpPr>
            <a:spLocks noGrp="1"/>
          </p:cNvSpPr>
          <p:nvPr>
            <p:ph type="body" sz="quarter" idx="17"/>
          </p:nvPr>
        </p:nvSpPr>
        <p:spPr>
          <a:xfrm>
            <a:off x="990600" y="3468096"/>
            <a:ext cx="11734800" cy="454054"/>
          </a:xfrm>
        </p:spPr>
        <p:txBody>
          <a:bodyPr/>
          <a:lstStyle/>
          <a:p>
            <a:r>
              <a:rPr lang="zh-CN" altLang="en-US" b="1" dirty="0"/>
              <a:t>国家专利</a:t>
            </a:r>
            <a:r>
              <a:rPr lang="zh-CN" altLang="en-US" dirty="0"/>
              <a:t>：采用音节多维分析的聋哑儿童吐字发音质量评估方法   核心成员</a:t>
            </a:r>
          </a:p>
          <a:p>
            <a:endParaRPr lang="zh-CN" altLang="en-US" dirty="0"/>
          </a:p>
        </p:txBody>
      </p:sp>
      <p:pic>
        <p:nvPicPr>
          <p:cNvPr id="8" name="图片 7">
            <a:extLst>
              <a:ext uri="{FF2B5EF4-FFF2-40B4-BE49-F238E27FC236}">
                <a16:creationId xmlns:a16="http://schemas.microsoft.com/office/drawing/2014/main" id="{179B6F7F-B291-4FA5-BCE1-47D5AD4B4E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95600" y="4671875"/>
            <a:ext cx="1523999" cy="2153308"/>
          </a:xfrm>
          <a:prstGeom prst="rect">
            <a:avLst/>
          </a:prstGeom>
        </p:spPr>
      </p:pic>
      <p:pic>
        <p:nvPicPr>
          <p:cNvPr id="10" name="图片 9">
            <a:extLst>
              <a:ext uri="{FF2B5EF4-FFF2-40B4-BE49-F238E27FC236}">
                <a16:creationId xmlns:a16="http://schemas.microsoft.com/office/drawing/2014/main" id="{5DFA7B83-11F0-4DDB-9DF0-AC27F38745F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639" t="6495" r="8205" b="17349"/>
          <a:stretch/>
        </p:blipFill>
        <p:spPr>
          <a:xfrm>
            <a:off x="5417185" y="4626872"/>
            <a:ext cx="1775152" cy="2218938"/>
          </a:xfrm>
          <a:prstGeom prst="rect">
            <a:avLst/>
          </a:prstGeom>
        </p:spPr>
      </p:pic>
      <p:pic>
        <p:nvPicPr>
          <p:cNvPr id="12" name="图片 11">
            <a:extLst>
              <a:ext uri="{FF2B5EF4-FFF2-40B4-BE49-F238E27FC236}">
                <a16:creationId xmlns:a16="http://schemas.microsoft.com/office/drawing/2014/main" id="{4C15AD2C-06D8-4FB3-BC32-7B8E492B082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387" t="2830" r="3766" b="41111"/>
          <a:stretch/>
        </p:blipFill>
        <p:spPr>
          <a:xfrm>
            <a:off x="7894319" y="4701936"/>
            <a:ext cx="2398426" cy="2093187"/>
          </a:xfrm>
          <a:prstGeom prst="rect">
            <a:avLst/>
          </a:prstGeom>
        </p:spPr>
      </p:pic>
      <p:sp>
        <p:nvSpPr>
          <p:cNvPr id="13" name="文本占位符 4">
            <a:extLst>
              <a:ext uri="{FF2B5EF4-FFF2-40B4-BE49-F238E27FC236}">
                <a16:creationId xmlns:a16="http://schemas.microsoft.com/office/drawing/2014/main" id="{10FAC9B0-C7A6-4C38-9569-B7FE6A366563}"/>
              </a:ext>
            </a:extLst>
          </p:cNvPr>
          <p:cNvSpPr txBox="1">
            <a:spLocks/>
          </p:cNvSpPr>
          <p:nvPr/>
        </p:nvSpPr>
        <p:spPr>
          <a:xfrm>
            <a:off x="990600" y="4088934"/>
            <a:ext cx="11201400" cy="45405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b="1" dirty="0"/>
              <a:t>软件著作权</a:t>
            </a:r>
            <a:r>
              <a:rPr lang="zh-CN" altLang="en-US" dirty="0"/>
              <a:t>：基于人工智能的弱听聋哑儿童言语康复训练系统       第一负责人</a:t>
            </a:r>
          </a:p>
        </p:txBody>
      </p:sp>
    </p:spTree>
    <p:extLst>
      <p:ext uri="{BB962C8B-B14F-4D97-AF65-F5344CB8AC3E}">
        <p14:creationId xmlns:p14="http://schemas.microsoft.com/office/powerpoint/2010/main" val="1510043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EDBC191-7609-4A1B-B45B-009464D12250}"/>
              </a:ext>
            </a:extLst>
          </p:cNvPr>
          <p:cNvSpPr>
            <a:spLocks noGrp="1"/>
          </p:cNvSpPr>
          <p:nvPr>
            <p:ph type="body" sz="quarter" idx="13"/>
          </p:nvPr>
        </p:nvSpPr>
        <p:spPr>
          <a:xfrm>
            <a:off x="1066800" y="1707669"/>
            <a:ext cx="4833620" cy="369332"/>
          </a:xfrm>
        </p:spPr>
        <p:txBody>
          <a:bodyPr/>
          <a:lstStyle/>
          <a:p>
            <a:r>
              <a:rPr lang="en-US" altLang="zh-CN" sz="2800" dirty="0"/>
              <a:t>2017</a:t>
            </a:r>
            <a:r>
              <a:rPr lang="zh-CN" altLang="en-US" sz="2800" dirty="0"/>
              <a:t>年</a:t>
            </a:r>
            <a:r>
              <a:rPr lang="en-US" altLang="zh-CN" sz="2800" dirty="0"/>
              <a:t>-2018</a:t>
            </a:r>
            <a:r>
              <a:rPr lang="zh-CN" altLang="en-US" sz="2800" dirty="0"/>
              <a:t>年：</a:t>
            </a:r>
            <a:endParaRPr lang="en-US" altLang="zh-CN" sz="2800" dirty="0"/>
          </a:p>
        </p:txBody>
      </p:sp>
      <p:sp>
        <p:nvSpPr>
          <p:cNvPr id="3" name="标题 2">
            <a:extLst>
              <a:ext uri="{FF2B5EF4-FFF2-40B4-BE49-F238E27FC236}">
                <a16:creationId xmlns:a16="http://schemas.microsoft.com/office/drawing/2014/main" id="{AFE330ED-6EE8-4AC8-9B73-34BD621DA492}"/>
              </a:ext>
            </a:extLst>
          </p:cNvPr>
          <p:cNvSpPr>
            <a:spLocks noGrp="1"/>
          </p:cNvSpPr>
          <p:nvPr>
            <p:ph type="title"/>
          </p:nvPr>
        </p:nvSpPr>
        <p:spPr/>
        <p:txBody>
          <a:bodyPr/>
          <a:lstStyle/>
          <a:p>
            <a:r>
              <a:rPr lang="zh-CN" altLang="en-US" dirty="0"/>
              <a:t>荣誉</a:t>
            </a:r>
          </a:p>
        </p:txBody>
      </p:sp>
      <p:sp>
        <p:nvSpPr>
          <p:cNvPr id="4" name="文本占位符 3">
            <a:extLst>
              <a:ext uri="{FF2B5EF4-FFF2-40B4-BE49-F238E27FC236}">
                <a16:creationId xmlns:a16="http://schemas.microsoft.com/office/drawing/2014/main" id="{3FF570E3-95D4-461B-A260-AEDF63C2033A}"/>
              </a:ext>
            </a:extLst>
          </p:cNvPr>
          <p:cNvSpPr>
            <a:spLocks noGrp="1"/>
          </p:cNvSpPr>
          <p:nvPr>
            <p:ph type="body" sz="quarter" idx="16"/>
          </p:nvPr>
        </p:nvSpPr>
        <p:spPr>
          <a:xfrm>
            <a:off x="1066800" y="3593386"/>
            <a:ext cx="5867400" cy="421428"/>
          </a:xfrm>
        </p:spPr>
        <p:txBody>
          <a:bodyPr/>
          <a:lstStyle/>
          <a:p>
            <a:r>
              <a:rPr lang="zh-CN" altLang="en-US" dirty="0"/>
              <a:t>南昌大学三好学生</a:t>
            </a:r>
            <a:r>
              <a:rPr lang="en-US" altLang="zh-CN" dirty="0"/>
              <a:t>(</a:t>
            </a:r>
            <a:r>
              <a:rPr lang="zh-CN" altLang="en-US" dirty="0"/>
              <a:t>获奖率：</a:t>
            </a:r>
            <a:r>
              <a:rPr lang="en-US" altLang="zh-CN" dirty="0"/>
              <a:t>5%)</a:t>
            </a:r>
            <a:endParaRPr lang="zh-CN" altLang="en-US" dirty="0"/>
          </a:p>
        </p:txBody>
      </p:sp>
      <p:sp>
        <p:nvSpPr>
          <p:cNvPr id="5" name="文本占位符 4">
            <a:extLst>
              <a:ext uri="{FF2B5EF4-FFF2-40B4-BE49-F238E27FC236}">
                <a16:creationId xmlns:a16="http://schemas.microsoft.com/office/drawing/2014/main" id="{19A46048-CFC8-4268-B50C-517C87204C30}"/>
              </a:ext>
            </a:extLst>
          </p:cNvPr>
          <p:cNvSpPr>
            <a:spLocks noGrp="1"/>
          </p:cNvSpPr>
          <p:nvPr>
            <p:ph type="body" sz="quarter" idx="17"/>
          </p:nvPr>
        </p:nvSpPr>
        <p:spPr>
          <a:xfrm>
            <a:off x="1066800" y="3112799"/>
            <a:ext cx="5867400" cy="293479"/>
          </a:xfrm>
        </p:spPr>
        <p:txBody>
          <a:bodyPr/>
          <a:lstStyle/>
          <a:p>
            <a:r>
              <a:rPr lang="zh-CN" altLang="en-US" dirty="0"/>
              <a:t>南昌大学三好学生标兵</a:t>
            </a:r>
            <a:r>
              <a:rPr lang="en-US" altLang="zh-CN" dirty="0"/>
              <a:t>(</a:t>
            </a:r>
            <a:r>
              <a:rPr lang="zh-CN" altLang="en-US" dirty="0"/>
              <a:t>获奖率：</a:t>
            </a:r>
            <a:r>
              <a:rPr lang="en-US" altLang="zh-CN" dirty="0"/>
              <a:t>2%)</a:t>
            </a:r>
            <a:endParaRPr lang="zh-CN" altLang="en-US" dirty="0"/>
          </a:p>
        </p:txBody>
      </p:sp>
      <p:pic>
        <p:nvPicPr>
          <p:cNvPr id="11" name="图片 10">
            <a:extLst>
              <a:ext uri="{FF2B5EF4-FFF2-40B4-BE49-F238E27FC236}">
                <a16:creationId xmlns:a16="http://schemas.microsoft.com/office/drawing/2014/main" id="{DDFD619E-5D5C-41A6-803E-12B7ABAE9F2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88681" y="4342084"/>
            <a:ext cx="1743036" cy="2465548"/>
          </a:xfrm>
          <a:prstGeom prst="rect">
            <a:avLst/>
          </a:prstGeom>
        </p:spPr>
      </p:pic>
      <p:pic>
        <p:nvPicPr>
          <p:cNvPr id="13" name="图片 12">
            <a:extLst>
              <a:ext uri="{FF2B5EF4-FFF2-40B4-BE49-F238E27FC236}">
                <a16:creationId xmlns:a16="http://schemas.microsoft.com/office/drawing/2014/main" id="{8C199339-DCB5-4B66-B341-04A77F3D944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24800" y="4342084"/>
            <a:ext cx="1810357" cy="2342677"/>
          </a:xfrm>
          <a:prstGeom prst="rect">
            <a:avLst/>
          </a:prstGeom>
        </p:spPr>
      </p:pic>
      <p:pic>
        <p:nvPicPr>
          <p:cNvPr id="15" name="图片 14">
            <a:extLst>
              <a:ext uri="{FF2B5EF4-FFF2-40B4-BE49-F238E27FC236}">
                <a16:creationId xmlns:a16="http://schemas.microsoft.com/office/drawing/2014/main" id="{EEAAE849-EAB6-4DC6-B868-8AC99ECF08A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57800" y="4395233"/>
            <a:ext cx="1676400" cy="2370648"/>
          </a:xfrm>
          <a:prstGeom prst="rect">
            <a:avLst/>
          </a:prstGeom>
        </p:spPr>
      </p:pic>
      <p:sp>
        <p:nvSpPr>
          <p:cNvPr id="16" name="文本占位符 1">
            <a:extLst>
              <a:ext uri="{FF2B5EF4-FFF2-40B4-BE49-F238E27FC236}">
                <a16:creationId xmlns:a16="http://schemas.microsoft.com/office/drawing/2014/main" id="{0F2E7122-F073-4DCD-94A0-7E61F12C7B41}"/>
              </a:ext>
            </a:extLst>
          </p:cNvPr>
          <p:cNvSpPr txBox="1">
            <a:spLocks/>
          </p:cNvSpPr>
          <p:nvPr/>
        </p:nvSpPr>
        <p:spPr>
          <a:xfrm>
            <a:off x="1066800" y="2687322"/>
            <a:ext cx="5867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b="1" dirty="0"/>
              <a:t>南昌大学特等奖学金</a:t>
            </a:r>
            <a:r>
              <a:rPr lang="en-US" altLang="zh-CN" b="1" dirty="0"/>
              <a:t>(</a:t>
            </a:r>
            <a:r>
              <a:rPr lang="zh-CN" altLang="en-US" b="1" dirty="0"/>
              <a:t>获奖率：</a:t>
            </a:r>
            <a:r>
              <a:rPr lang="en-US" altLang="zh-CN" b="1" dirty="0"/>
              <a:t>1.5%)</a:t>
            </a:r>
            <a:endParaRPr lang="zh-CN" altLang="en-US" b="1" dirty="0"/>
          </a:p>
        </p:txBody>
      </p:sp>
      <p:sp>
        <p:nvSpPr>
          <p:cNvPr id="18" name="文本占位符 1">
            <a:extLst>
              <a:ext uri="{FF2B5EF4-FFF2-40B4-BE49-F238E27FC236}">
                <a16:creationId xmlns:a16="http://schemas.microsoft.com/office/drawing/2014/main" id="{DE72E793-BDD8-4F3F-AB99-450C14264797}"/>
              </a:ext>
            </a:extLst>
          </p:cNvPr>
          <p:cNvSpPr txBox="1">
            <a:spLocks/>
          </p:cNvSpPr>
          <p:nvPr/>
        </p:nvSpPr>
        <p:spPr>
          <a:xfrm>
            <a:off x="6693313" y="1707669"/>
            <a:ext cx="4833620" cy="429099"/>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sz="2800" dirty="0"/>
              <a:t>2018</a:t>
            </a:r>
            <a:r>
              <a:rPr lang="zh-CN" altLang="en-US" sz="2800" dirty="0"/>
              <a:t>年</a:t>
            </a:r>
            <a:r>
              <a:rPr lang="en-US" altLang="zh-CN" sz="2800" dirty="0"/>
              <a:t>-2019</a:t>
            </a:r>
            <a:r>
              <a:rPr lang="zh-CN" altLang="en-US" sz="2800" dirty="0"/>
              <a:t>：</a:t>
            </a:r>
            <a:endParaRPr lang="en-US" altLang="zh-CN" sz="2800" dirty="0"/>
          </a:p>
        </p:txBody>
      </p:sp>
      <p:sp>
        <p:nvSpPr>
          <p:cNvPr id="19" name="文本占位符 1">
            <a:extLst>
              <a:ext uri="{FF2B5EF4-FFF2-40B4-BE49-F238E27FC236}">
                <a16:creationId xmlns:a16="http://schemas.microsoft.com/office/drawing/2014/main" id="{6D43B9E9-1DAF-4D52-8071-34C81B72ED6E}"/>
              </a:ext>
            </a:extLst>
          </p:cNvPr>
          <p:cNvSpPr txBox="1">
            <a:spLocks/>
          </p:cNvSpPr>
          <p:nvPr/>
        </p:nvSpPr>
        <p:spPr>
          <a:xfrm>
            <a:off x="6693313" y="2777431"/>
            <a:ext cx="506222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b="1" dirty="0"/>
              <a:t>南昌大学特等奖学金</a:t>
            </a:r>
          </a:p>
        </p:txBody>
      </p:sp>
      <p:sp>
        <p:nvSpPr>
          <p:cNvPr id="20" name="文本占位符 3">
            <a:extLst>
              <a:ext uri="{FF2B5EF4-FFF2-40B4-BE49-F238E27FC236}">
                <a16:creationId xmlns:a16="http://schemas.microsoft.com/office/drawing/2014/main" id="{FF441487-7D25-4819-AFDC-E2720D5AF584}"/>
              </a:ext>
            </a:extLst>
          </p:cNvPr>
          <p:cNvSpPr txBox="1">
            <a:spLocks/>
          </p:cNvSpPr>
          <p:nvPr/>
        </p:nvSpPr>
        <p:spPr>
          <a:xfrm>
            <a:off x="6693313" y="3244737"/>
            <a:ext cx="5422487" cy="409577"/>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dirty="0"/>
              <a:t>南昌大学学生干部</a:t>
            </a:r>
          </a:p>
        </p:txBody>
      </p:sp>
      <p:sp>
        <p:nvSpPr>
          <p:cNvPr id="14" name="文本占位符 1">
            <a:extLst>
              <a:ext uri="{FF2B5EF4-FFF2-40B4-BE49-F238E27FC236}">
                <a16:creationId xmlns:a16="http://schemas.microsoft.com/office/drawing/2014/main" id="{E3259972-5912-4F1D-9767-D455EE62D36B}"/>
              </a:ext>
            </a:extLst>
          </p:cNvPr>
          <p:cNvSpPr txBox="1">
            <a:spLocks/>
          </p:cNvSpPr>
          <p:nvPr/>
        </p:nvSpPr>
        <p:spPr>
          <a:xfrm>
            <a:off x="1066800" y="2190856"/>
            <a:ext cx="5224780" cy="44032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b="1" dirty="0"/>
              <a:t>国家励志奖学金</a:t>
            </a:r>
            <a:r>
              <a:rPr lang="en-US" altLang="zh-CN" b="1" dirty="0"/>
              <a:t>(</a:t>
            </a:r>
            <a:r>
              <a:rPr lang="zh-CN" altLang="en-US" b="1" dirty="0"/>
              <a:t>获奖率：</a:t>
            </a:r>
            <a:r>
              <a:rPr lang="en-US" altLang="zh-CN" b="1" dirty="0"/>
              <a:t>2%)</a:t>
            </a:r>
            <a:endParaRPr lang="zh-CN" altLang="en-US" b="1" dirty="0"/>
          </a:p>
        </p:txBody>
      </p:sp>
      <p:sp>
        <p:nvSpPr>
          <p:cNvPr id="17" name="文本占位符 1">
            <a:extLst>
              <a:ext uri="{FF2B5EF4-FFF2-40B4-BE49-F238E27FC236}">
                <a16:creationId xmlns:a16="http://schemas.microsoft.com/office/drawing/2014/main" id="{72675C56-0FD4-4EDB-A044-CA177853AD45}"/>
              </a:ext>
            </a:extLst>
          </p:cNvPr>
          <p:cNvSpPr txBox="1">
            <a:spLocks/>
          </p:cNvSpPr>
          <p:nvPr/>
        </p:nvSpPr>
        <p:spPr>
          <a:xfrm>
            <a:off x="6693313" y="2288829"/>
            <a:ext cx="4495800" cy="429099"/>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b="1" dirty="0"/>
              <a:t>国家励志奖学金</a:t>
            </a:r>
          </a:p>
        </p:txBody>
      </p:sp>
    </p:spTree>
    <p:extLst>
      <p:ext uri="{BB962C8B-B14F-4D97-AF65-F5344CB8AC3E}">
        <p14:creationId xmlns:p14="http://schemas.microsoft.com/office/powerpoint/2010/main" val="7330474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7995B46-3525-46FA-9105-C81AB008DA3F}"/>
              </a:ext>
            </a:extLst>
          </p:cNvPr>
          <p:cNvSpPr>
            <a:spLocks noGrp="1"/>
          </p:cNvSpPr>
          <p:nvPr>
            <p:ph type="body" sz="quarter" idx="13"/>
          </p:nvPr>
        </p:nvSpPr>
        <p:spPr>
          <a:xfrm>
            <a:off x="6324600" y="3539411"/>
            <a:ext cx="5867400" cy="270771"/>
          </a:xfrm>
        </p:spPr>
        <p:txBody>
          <a:bodyPr/>
          <a:lstStyle/>
          <a:p>
            <a:r>
              <a:rPr lang="zh-CN" altLang="en-US" dirty="0"/>
              <a:t>中国“</a:t>
            </a:r>
            <a:r>
              <a:rPr lang="en-US" altLang="zh-CN" dirty="0"/>
              <a:t>AI+</a:t>
            </a:r>
            <a:r>
              <a:rPr lang="zh-CN" altLang="en-US" dirty="0"/>
              <a:t>”创新创业大赛</a:t>
            </a:r>
            <a:r>
              <a:rPr lang="zh-CN" altLang="en-US" b="1" kern="1200" dirty="0">
                <a:solidFill>
                  <a:schemeClr val="tx1"/>
                </a:solidFill>
              </a:rPr>
              <a:t>全国二等奖</a:t>
            </a:r>
            <a:r>
              <a:rPr lang="en-US" altLang="zh-CN" b="1" dirty="0"/>
              <a:t>(</a:t>
            </a:r>
            <a:r>
              <a:rPr lang="zh-CN" altLang="en-US" b="1" dirty="0"/>
              <a:t>排名第一，获奖率：</a:t>
            </a:r>
            <a:r>
              <a:rPr lang="en-US" altLang="zh-CN" b="1" dirty="0"/>
              <a:t>1%)</a:t>
            </a:r>
            <a:endParaRPr lang="zh-CN" altLang="en-US" b="1" kern="1200" dirty="0">
              <a:solidFill>
                <a:schemeClr val="tx1"/>
              </a:solidFill>
            </a:endParaRPr>
          </a:p>
        </p:txBody>
      </p:sp>
      <p:sp>
        <p:nvSpPr>
          <p:cNvPr id="3" name="标题 2">
            <a:extLst>
              <a:ext uri="{FF2B5EF4-FFF2-40B4-BE49-F238E27FC236}">
                <a16:creationId xmlns:a16="http://schemas.microsoft.com/office/drawing/2014/main" id="{B8B24607-1894-4E32-BCA4-E248B607830F}"/>
              </a:ext>
            </a:extLst>
          </p:cNvPr>
          <p:cNvSpPr>
            <a:spLocks noGrp="1"/>
          </p:cNvSpPr>
          <p:nvPr>
            <p:ph type="title"/>
          </p:nvPr>
        </p:nvSpPr>
        <p:spPr/>
        <p:txBody>
          <a:bodyPr/>
          <a:lstStyle/>
          <a:p>
            <a:r>
              <a:rPr lang="zh-CN" altLang="en-US" dirty="0"/>
              <a:t>竞赛获奖</a:t>
            </a:r>
          </a:p>
        </p:txBody>
      </p:sp>
      <p:sp>
        <p:nvSpPr>
          <p:cNvPr id="4" name="文本占位符 3">
            <a:extLst>
              <a:ext uri="{FF2B5EF4-FFF2-40B4-BE49-F238E27FC236}">
                <a16:creationId xmlns:a16="http://schemas.microsoft.com/office/drawing/2014/main" id="{5C879F2A-A2BF-49E3-AC84-3BCA0584F0AA}"/>
              </a:ext>
            </a:extLst>
          </p:cNvPr>
          <p:cNvSpPr>
            <a:spLocks noGrp="1"/>
          </p:cNvSpPr>
          <p:nvPr>
            <p:ph type="body" sz="quarter" idx="16"/>
          </p:nvPr>
        </p:nvSpPr>
        <p:spPr>
          <a:xfrm>
            <a:off x="6319661" y="4363394"/>
            <a:ext cx="5627398" cy="369332"/>
          </a:xfrm>
        </p:spPr>
        <p:txBody>
          <a:bodyPr/>
          <a:lstStyle/>
          <a:p>
            <a:r>
              <a:rPr lang="zh-CN" altLang="en-US" dirty="0"/>
              <a:t>全国大学生开源软件技术创意大赛</a:t>
            </a:r>
            <a:r>
              <a:rPr lang="zh-CN" altLang="en-US" b="1" kern="1200" dirty="0">
                <a:solidFill>
                  <a:schemeClr val="tx1"/>
                </a:solidFill>
              </a:rPr>
              <a:t>全国二等奖</a:t>
            </a:r>
            <a:r>
              <a:rPr lang="en-US" altLang="zh-CN" b="1" dirty="0"/>
              <a:t>(</a:t>
            </a:r>
            <a:r>
              <a:rPr lang="zh-CN" altLang="en-US" b="1" dirty="0"/>
              <a:t>排名第二，获奖率：</a:t>
            </a:r>
            <a:r>
              <a:rPr lang="en-US" altLang="zh-CN" b="1" dirty="0"/>
              <a:t>2%)</a:t>
            </a:r>
            <a:endParaRPr lang="zh-CN" altLang="en-US" b="1" kern="1200" dirty="0">
              <a:solidFill>
                <a:schemeClr val="tx1"/>
              </a:solidFill>
            </a:endParaRPr>
          </a:p>
          <a:p>
            <a:endParaRPr lang="zh-CN" altLang="en-US" dirty="0"/>
          </a:p>
        </p:txBody>
      </p:sp>
      <p:sp>
        <p:nvSpPr>
          <p:cNvPr id="5" name="文本占位符 4">
            <a:extLst>
              <a:ext uri="{FF2B5EF4-FFF2-40B4-BE49-F238E27FC236}">
                <a16:creationId xmlns:a16="http://schemas.microsoft.com/office/drawing/2014/main" id="{DC0255A1-B5CC-406B-9666-A57A9B823072}"/>
              </a:ext>
            </a:extLst>
          </p:cNvPr>
          <p:cNvSpPr>
            <a:spLocks noGrp="1"/>
          </p:cNvSpPr>
          <p:nvPr>
            <p:ph type="body" sz="quarter" idx="17"/>
          </p:nvPr>
        </p:nvSpPr>
        <p:spPr>
          <a:xfrm>
            <a:off x="1219200" y="7110012"/>
            <a:ext cx="9220200" cy="369332"/>
          </a:xfrm>
        </p:spPr>
        <p:txBody>
          <a:bodyPr/>
          <a:lstStyle/>
          <a:p>
            <a:endParaRPr lang="zh-CN" altLang="en-US"/>
          </a:p>
        </p:txBody>
      </p:sp>
      <p:pic>
        <p:nvPicPr>
          <p:cNvPr id="7" name="图片 6">
            <a:extLst>
              <a:ext uri="{FF2B5EF4-FFF2-40B4-BE49-F238E27FC236}">
                <a16:creationId xmlns:a16="http://schemas.microsoft.com/office/drawing/2014/main" id="{19F39F4B-76FB-4381-8BDE-FC3CCFBE21B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1238" y="1663866"/>
            <a:ext cx="2230754" cy="1723874"/>
          </a:xfrm>
          <a:prstGeom prst="rect">
            <a:avLst/>
          </a:prstGeom>
        </p:spPr>
      </p:pic>
      <p:pic>
        <p:nvPicPr>
          <p:cNvPr id="9" name="图片 8">
            <a:extLst>
              <a:ext uri="{FF2B5EF4-FFF2-40B4-BE49-F238E27FC236}">
                <a16:creationId xmlns:a16="http://schemas.microsoft.com/office/drawing/2014/main" id="{55BBC8A4-6221-48C2-9729-35EE67E4194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99061" y="1774650"/>
            <a:ext cx="2168546" cy="1502306"/>
          </a:xfrm>
          <a:prstGeom prst="rect">
            <a:avLst/>
          </a:prstGeom>
        </p:spPr>
      </p:pic>
      <p:pic>
        <p:nvPicPr>
          <p:cNvPr id="11" name="图片 10">
            <a:extLst>
              <a:ext uri="{FF2B5EF4-FFF2-40B4-BE49-F238E27FC236}">
                <a16:creationId xmlns:a16="http://schemas.microsoft.com/office/drawing/2014/main" id="{97579EBC-580A-4717-92D3-77C3EC3873B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11238" y="3485722"/>
            <a:ext cx="2180412" cy="1530739"/>
          </a:xfrm>
          <a:prstGeom prst="rect">
            <a:avLst/>
          </a:prstGeom>
        </p:spPr>
      </p:pic>
      <p:pic>
        <p:nvPicPr>
          <p:cNvPr id="14" name="图片 13">
            <a:extLst>
              <a:ext uri="{FF2B5EF4-FFF2-40B4-BE49-F238E27FC236}">
                <a16:creationId xmlns:a16="http://schemas.microsoft.com/office/drawing/2014/main" id="{FE275810-89E9-4FC6-B620-33A7959870F1}"/>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2849" t="6666" r="4421" b="6666"/>
          <a:stretch/>
        </p:blipFill>
        <p:spPr>
          <a:xfrm>
            <a:off x="9200322" y="1049363"/>
            <a:ext cx="1846722" cy="2441428"/>
          </a:xfrm>
          <a:prstGeom prst="rect">
            <a:avLst/>
          </a:prstGeom>
        </p:spPr>
      </p:pic>
      <p:pic>
        <p:nvPicPr>
          <p:cNvPr id="16" name="图片 15">
            <a:extLst>
              <a:ext uri="{FF2B5EF4-FFF2-40B4-BE49-F238E27FC236}">
                <a16:creationId xmlns:a16="http://schemas.microsoft.com/office/drawing/2014/main" id="{B181024D-9606-4B71-BEDD-F17AFEC26EA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560842" y="1039501"/>
            <a:ext cx="1846723" cy="2461152"/>
          </a:xfrm>
          <a:prstGeom prst="rect">
            <a:avLst/>
          </a:prstGeom>
        </p:spPr>
      </p:pic>
      <p:pic>
        <p:nvPicPr>
          <p:cNvPr id="18" name="图片 17">
            <a:extLst>
              <a:ext uri="{FF2B5EF4-FFF2-40B4-BE49-F238E27FC236}">
                <a16:creationId xmlns:a16="http://schemas.microsoft.com/office/drawing/2014/main" id="{2E23EA58-12F7-4BE5-87F4-1FE1C7B9FBF6}"/>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799062" y="3459925"/>
            <a:ext cx="2168547" cy="1530739"/>
          </a:xfrm>
          <a:prstGeom prst="rect">
            <a:avLst/>
          </a:prstGeom>
        </p:spPr>
      </p:pic>
      <p:sp>
        <p:nvSpPr>
          <p:cNvPr id="19" name="文本占位符 3">
            <a:extLst>
              <a:ext uri="{FF2B5EF4-FFF2-40B4-BE49-F238E27FC236}">
                <a16:creationId xmlns:a16="http://schemas.microsoft.com/office/drawing/2014/main" id="{26AB71BF-C995-48AB-969F-BD9D50919398}"/>
              </a:ext>
            </a:extLst>
          </p:cNvPr>
          <p:cNvSpPr txBox="1">
            <a:spLocks/>
          </p:cNvSpPr>
          <p:nvPr/>
        </p:nvSpPr>
        <p:spPr>
          <a:xfrm>
            <a:off x="6319661" y="6014811"/>
            <a:ext cx="6017864" cy="23914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dirty="0"/>
              <a:t>APMCM</a:t>
            </a:r>
            <a:r>
              <a:rPr lang="zh-CN" altLang="en-US" dirty="0"/>
              <a:t>亚太地区大学生数学建模竞赛</a:t>
            </a:r>
            <a:r>
              <a:rPr lang="zh-CN" altLang="en-US" b="1" dirty="0"/>
              <a:t>国际二等奖</a:t>
            </a:r>
            <a:r>
              <a:rPr lang="en-US" altLang="zh-CN" b="1" dirty="0"/>
              <a:t>(</a:t>
            </a:r>
            <a:r>
              <a:rPr lang="zh-CN" altLang="en-US" b="1" dirty="0"/>
              <a:t>排名第一，获奖率：</a:t>
            </a:r>
            <a:r>
              <a:rPr lang="en-US" altLang="zh-CN" b="1" dirty="0"/>
              <a:t>10%)</a:t>
            </a:r>
            <a:endParaRPr lang="zh-CN" altLang="en-US" b="1" dirty="0"/>
          </a:p>
        </p:txBody>
      </p:sp>
      <p:sp>
        <p:nvSpPr>
          <p:cNvPr id="20" name="文本占位符 3">
            <a:extLst>
              <a:ext uri="{FF2B5EF4-FFF2-40B4-BE49-F238E27FC236}">
                <a16:creationId xmlns:a16="http://schemas.microsoft.com/office/drawing/2014/main" id="{F52370F0-6415-4CE7-A5D3-09F97B3314E2}"/>
              </a:ext>
            </a:extLst>
          </p:cNvPr>
          <p:cNvSpPr txBox="1">
            <a:spLocks/>
          </p:cNvSpPr>
          <p:nvPr/>
        </p:nvSpPr>
        <p:spPr>
          <a:xfrm>
            <a:off x="957137" y="5190605"/>
            <a:ext cx="5362524" cy="23914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dirty="0"/>
              <a:t>蓝桥杯全国软件和信息技术大赛</a:t>
            </a:r>
            <a:r>
              <a:rPr lang="zh-CN" altLang="en-US" b="1" dirty="0"/>
              <a:t>全国二等奖</a:t>
            </a:r>
            <a:r>
              <a:rPr lang="en-US" altLang="zh-CN" b="1" dirty="0"/>
              <a:t>(</a:t>
            </a:r>
            <a:r>
              <a:rPr lang="zh-CN" altLang="en-US" b="1" dirty="0"/>
              <a:t>排名第一，获奖率：</a:t>
            </a:r>
            <a:r>
              <a:rPr lang="en-US" altLang="zh-CN" b="1" dirty="0"/>
              <a:t>7%)</a:t>
            </a:r>
            <a:endParaRPr lang="zh-CN" altLang="en-US" b="1" dirty="0"/>
          </a:p>
        </p:txBody>
      </p:sp>
      <p:sp>
        <p:nvSpPr>
          <p:cNvPr id="21" name="文本占位符 3">
            <a:extLst>
              <a:ext uri="{FF2B5EF4-FFF2-40B4-BE49-F238E27FC236}">
                <a16:creationId xmlns:a16="http://schemas.microsoft.com/office/drawing/2014/main" id="{F61FDAB2-2783-49ED-BADC-44C4EF6F4F5D}"/>
              </a:ext>
            </a:extLst>
          </p:cNvPr>
          <p:cNvSpPr txBox="1">
            <a:spLocks/>
          </p:cNvSpPr>
          <p:nvPr/>
        </p:nvSpPr>
        <p:spPr>
          <a:xfrm>
            <a:off x="957137" y="6030695"/>
            <a:ext cx="5138863" cy="368661"/>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dirty="0"/>
              <a:t>全国计算机技术与软件专业软件</a:t>
            </a:r>
            <a:r>
              <a:rPr lang="zh-CN" altLang="en-US" b="1" dirty="0"/>
              <a:t>设计师人才</a:t>
            </a:r>
          </a:p>
        </p:txBody>
      </p:sp>
      <p:sp>
        <p:nvSpPr>
          <p:cNvPr id="22" name="文本占位符 3">
            <a:extLst>
              <a:ext uri="{FF2B5EF4-FFF2-40B4-BE49-F238E27FC236}">
                <a16:creationId xmlns:a16="http://schemas.microsoft.com/office/drawing/2014/main" id="{FC8C1BD6-B917-43F9-8DD0-3D244B4A2488}"/>
              </a:ext>
            </a:extLst>
          </p:cNvPr>
          <p:cNvSpPr txBox="1">
            <a:spLocks/>
          </p:cNvSpPr>
          <p:nvPr/>
        </p:nvSpPr>
        <p:spPr>
          <a:xfrm>
            <a:off x="6319661" y="5204237"/>
            <a:ext cx="6017864" cy="23914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dirty="0"/>
              <a:t>中国计算机设计大赛全国三等奖</a:t>
            </a:r>
            <a:r>
              <a:rPr lang="en-US" altLang="zh-CN" b="1" dirty="0"/>
              <a:t>(</a:t>
            </a:r>
            <a:r>
              <a:rPr lang="zh-CN" altLang="en-US" b="1" dirty="0"/>
              <a:t>排名第一，获奖率：</a:t>
            </a:r>
            <a:r>
              <a:rPr lang="en-US" altLang="zh-CN" b="1" dirty="0"/>
              <a:t>7%)</a:t>
            </a:r>
            <a:endParaRPr lang="zh-CN" altLang="en-US" dirty="0"/>
          </a:p>
        </p:txBody>
      </p:sp>
    </p:spTree>
    <p:extLst>
      <p:ext uri="{BB962C8B-B14F-4D97-AF65-F5344CB8AC3E}">
        <p14:creationId xmlns:p14="http://schemas.microsoft.com/office/powerpoint/2010/main" val="37654805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48536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C421F51-C68D-4E4C-B0DE-0A3B7924519B}"/>
              </a:ext>
            </a:extLst>
          </p:cNvPr>
          <p:cNvSpPr>
            <a:spLocks noGrp="1"/>
          </p:cNvSpPr>
          <p:nvPr>
            <p:ph type="body" sz="quarter" idx="13"/>
          </p:nvPr>
        </p:nvSpPr>
        <p:spPr>
          <a:xfrm>
            <a:off x="6477000" y="2062080"/>
            <a:ext cx="4419600" cy="492124"/>
          </a:xfrm>
        </p:spPr>
        <p:txBody>
          <a:bodyPr/>
          <a:lstStyle/>
          <a:p>
            <a:r>
              <a:rPr lang="zh-CN" altLang="en-US" dirty="0"/>
              <a:t>每周都会</a:t>
            </a:r>
            <a:r>
              <a:rPr lang="zh-CN" altLang="en-US" b="1" dirty="0"/>
              <a:t>打篮球、健身</a:t>
            </a:r>
            <a:r>
              <a:rPr lang="zh-CN" altLang="en-US" dirty="0"/>
              <a:t>；</a:t>
            </a:r>
          </a:p>
        </p:txBody>
      </p:sp>
      <p:sp>
        <p:nvSpPr>
          <p:cNvPr id="3" name="标题 2">
            <a:extLst>
              <a:ext uri="{FF2B5EF4-FFF2-40B4-BE49-F238E27FC236}">
                <a16:creationId xmlns:a16="http://schemas.microsoft.com/office/drawing/2014/main" id="{D0C895F1-E2AF-45E5-A851-8237A86E7C99}"/>
              </a:ext>
            </a:extLst>
          </p:cNvPr>
          <p:cNvSpPr>
            <a:spLocks noGrp="1"/>
          </p:cNvSpPr>
          <p:nvPr>
            <p:ph type="title"/>
          </p:nvPr>
        </p:nvSpPr>
        <p:spPr/>
        <p:txBody>
          <a:bodyPr/>
          <a:lstStyle/>
          <a:p>
            <a:r>
              <a:rPr lang="zh-CN" altLang="en-US" dirty="0"/>
              <a:t>兴趣爱好</a:t>
            </a:r>
          </a:p>
        </p:txBody>
      </p:sp>
      <p:sp>
        <p:nvSpPr>
          <p:cNvPr id="4" name="文本占位符 3">
            <a:extLst>
              <a:ext uri="{FF2B5EF4-FFF2-40B4-BE49-F238E27FC236}">
                <a16:creationId xmlns:a16="http://schemas.microsoft.com/office/drawing/2014/main" id="{C5EADC33-FAE1-4CD2-9E5A-B536750CC32C}"/>
              </a:ext>
            </a:extLst>
          </p:cNvPr>
          <p:cNvSpPr>
            <a:spLocks noGrp="1"/>
          </p:cNvSpPr>
          <p:nvPr>
            <p:ph type="body" sz="quarter" idx="16"/>
          </p:nvPr>
        </p:nvSpPr>
        <p:spPr>
          <a:xfrm>
            <a:off x="6477000" y="2893690"/>
            <a:ext cx="5029200" cy="369332"/>
          </a:xfrm>
        </p:spPr>
        <p:txBody>
          <a:bodyPr/>
          <a:lstStyle/>
          <a:p>
            <a:r>
              <a:rPr lang="zh-CN" altLang="en-US" dirty="0"/>
              <a:t>会为</a:t>
            </a:r>
            <a:r>
              <a:rPr lang="zh-CN" altLang="en-US" b="1" dirty="0"/>
              <a:t>自己确定目标、制定计划</a:t>
            </a:r>
            <a:r>
              <a:rPr lang="zh-CN" altLang="en-US" dirty="0"/>
              <a:t>；</a:t>
            </a:r>
          </a:p>
        </p:txBody>
      </p:sp>
      <p:sp>
        <p:nvSpPr>
          <p:cNvPr id="5" name="文本占位符 4">
            <a:extLst>
              <a:ext uri="{FF2B5EF4-FFF2-40B4-BE49-F238E27FC236}">
                <a16:creationId xmlns:a16="http://schemas.microsoft.com/office/drawing/2014/main" id="{343AB679-0143-42AD-93E6-45AA158DB677}"/>
              </a:ext>
            </a:extLst>
          </p:cNvPr>
          <p:cNvSpPr>
            <a:spLocks noGrp="1"/>
          </p:cNvSpPr>
          <p:nvPr>
            <p:ph type="body" sz="quarter" idx="17"/>
          </p:nvPr>
        </p:nvSpPr>
        <p:spPr>
          <a:xfrm>
            <a:off x="6482080" y="3782613"/>
            <a:ext cx="5029200" cy="369332"/>
          </a:xfrm>
        </p:spPr>
        <p:txBody>
          <a:bodyPr/>
          <a:lstStyle/>
          <a:p>
            <a:r>
              <a:rPr lang="zh-CN" altLang="en-US" dirty="0"/>
              <a:t>对看文献、做实验比较痴迷；</a:t>
            </a:r>
            <a:r>
              <a:rPr lang="zh-CN" altLang="en-US" b="1" dirty="0"/>
              <a:t>曾经有过半夜突发奇想、起床跑实验做到第二天早晨的经历</a:t>
            </a:r>
            <a:r>
              <a:rPr lang="zh-CN" altLang="en-US" dirty="0"/>
              <a:t>。</a:t>
            </a:r>
          </a:p>
        </p:txBody>
      </p:sp>
      <p:pic>
        <p:nvPicPr>
          <p:cNvPr id="7" name="图片 6">
            <a:extLst>
              <a:ext uri="{FF2B5EF4-FFF2-40B4-BE49-F238E27FC236}">
                <a16:creationId xmlns:a16="http://schemas.microsoft.com/office/drawing/2014/main" id="{59C68FA3-FE8E-446D-A61F-9EB6B42A6DB6}"/>
              </a:ext>
            </a:extLst>
          </p:cNvPr>
          <p:cNvPicPr>
            <a:picLocks noChangeAspect="1"/>
          </p:cNvPicPr>
          <p:nvPr/>
        </p:nvPicPr>
        <p:blipFill>
          <a:blip r:embed="rId2"/>
          <a:stretch>
            <a:fillRect/>
          </a:stretch>
        </p:blipFill>
        <p:spPr>
          <a:xfrm>
            <a:off x="7010400" y="5181600"/>
            <a:ext cx="2187434" cy="1320209"/>
          </a:xfrm>
          <a:prstGeom prst="rect">
            <a:avLst/>
          </a:prstGeom>
        </p:spPr>
      </p:pic>
      <p:pic>
        <p:nvPicPr>
          <p:cNvPr id="10" name="图片 9">
            <a:extLst>
              <a:ext uri="{FF2B5EF4-FFF2-40B4-BE49-F238E27FC236}">
                <a16:creationId xmlns:a16="http://schemas.microsoft.com/office/drawing/2014/main" id="{9AC88D2F-BDA3-40CB-9782-D5A8075A00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1711325"/>
            <a:ext cx="4876800" cy="4876800"/>
          </a:xfrm>
          <a:prstGeom prst="rect">
            <a:avLst/>
          </a:prstGeom>
        </p:spPr>
      </p:pic>
    </p:spTree>
    <p:extLst>
      <p:ext uri="{BB962C8B-B14F-4D97-AF65-F5344CB8AC3E}">
        <p14:creationId xmlns:p14="http://schemas.microsoft.com/office/powerpoint/2010/main" val="32289874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5696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97993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4AD9723-89D8-4A49-A67A-54441228F69B}"/>
              </a:ext>
            </a:extLst>
          </p:cNvPr>
          <p:cNvSpPr>
            <a:spLocks noGrp="1"/>
          </p:cNvSpPr>
          <p:nvPr>
            <p:ph type="body" sz="quarter" idx="13"/>
          </p:nvPr>
        </p:nvSpPr>
        <p:spPr>
          <a:xfrm>
            <a:off x="1066800" y="2293929"/>
            <a:ext cx="10058400" cy="492125"/>
          </a:xfrm>
        </p:spPr>
        <p:txBody>
          <a:bodyPr/>
          <a:lstStyle/>
          <a:p>
            <a:r>
              <a:rPr lang="en-US" altLang="zh-CN" dirty="0"/>
              <a:t>1. </a:t>
            </a:r>
            <a:r>
              <a:rPr lang="zh-CN" altLang="en-US" dirty="0"/>
              <a:t>想从事</a:t>
            </a:r>
            <a:r>
              <a:rPr lang="zh-CN" altLang="en-US" b="1" dirty="0"/>
              <a:t>机器学习，对抗机器学习，弱监督学习方面的工作。</a:t>
            </a:r>
          </a:p>
        </p:txBody>
      </p:sp>
      <p:sp>
        <p:nvSpPr>
          <p:cNvPr id="3" name="标题 2">
            <a:extLst>
              <a:ext uri="{FF2B5EF4-FFF2-40B4-BE49-F238E27FC236}">
                <a16:creationId xmlns:a16="http://schemas.microsoft.com/office/drawing/2014/main" id="{B01F9ED5-E132-4518-8EA3-2F47DA4FC633}"/>
              </a:ext>
            </a:extLst>
          </p:cNvPr>
          <p:cNvSpPr>
            <a:spLocks noGrp="1"/>
          </p:cNvSpPr>
          <p:nvPr>
            <p:ph type="title"/>
          </p:nvPr>
        </p:nvSpPr>
        <p:spPr/>
        <p:txBody>
          <a:bodyPr/>
          <a:lstStyle/>
          <a:p>
            <a:r>
              <a:rPr lang="zh-CN" altLang="en-US" dirty="0"/>
              <a:t>未来工作计划</a:t>
            </a:r>
          </a:p>
        </p:txBody>
      </p:sp>
      <p:sp>
        <p:nvSpPr>
          <p:cNvPr id="6" name="文本占位符 3">
            <a:extLst>
              <a:ext uri="{FF2B5EF4-FFF2-40B4-BE49-F238E27FC236}">
                <a16:creationId xmlns:a16="http://schemas.microsoft.com/office/drawing/2014/main" id="{158B0A6C-D556-48B4-888C-9EF1BFEC83D2}"/>
              </a:ext>
            </a:extLst>
          </p:cNvPr>
          <p:cNvSpPr txBox="1">
            <a:spLocks/>
          </p:cNvSpPr>
          <p:nvPr/>
        </p:nvSpPr>
        <p:spPr>
          <a:xfrm>
            <a:off x="1066800" y="3244334"/>
            <a:ext cx="98298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kern="0" dirty="0">
                <a:solidFill>
                  <a:sysClr val="windowText" lastClr="000000"/>
                </a:solidFill>
              </a:rPr>
              <a:t>2.</a:t>
            </a:r>
            <a:r>
              <a:rPr lang="zh-CN" altLang="en-US" dirty="0"/>
              <a:t>在面对困难问题时，抗压和学习能力值得相信；我深知我现在的能力还比较欠缺，但我的学习之心</a:t>
            </a:r>
            <a:r>
              <a:rPr lang="zh-CN" altLang="en-US" b="1" dirty="0"/>
              <a:t>迫切且有力量</a:t>
            </a:r>
            <a:r>
              <a:rPr lang="en-US" altLang="zh-CN" dirty="0"/>
              <a:t>! </a:t>
            </a:r>
            <a:endParaRPr lang="zh-CN" altLang="en-US" kern="0" dirty="0">
              <a:solidFill>
                <a:sysClr val="windowText" lastClr="000000"/>
              </a:solidFill>
            </a:endParaRPr>
          </a:p>
        </p:txBody>
      </p:sp>
      <p:sp>
        <p:nvSpPr>
          <p:cNvPr id="7" name="文本占位符 3">
            <a:extLst>
              <a:ext uri="{FF2B5EF4-FFF2-40B4-BE49-F238E27FC236}">
                <a16:creationId xmlns:a16="http://schemas.microsoft.com/office/drawing/2014/main" id="{B573A9EC-1255-420A-8F3D-8D28D84BBDC8}"/>
              </a:ext>
            </a:extLst>
          </p:cNvPr>
          <p:cNvSpPr txBox="1">
            <a:spLocks/>
          </p:cNvSpPr>
          <p:nvPr/>
        </p:nvSpPr>
        <p:spPr>
          <a:xfrm>
            <a:off x="1066800" y="4383636"/>
            <a:ext cx="98298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dirty="0"/>
              <a:t>3. </a:t>
            </a:r>
            <a:r>
              <a:rPr lang="en-US" altLang="zh-CN" b="1" dirty="0"/>
              <a:t>SJTU</a:t>
            </a:r>
            <a:r>
              <a:rPr lang="zh-CN" altLang="en-US" dirty="0"/>
              <a:t>是我理想的深造地！希望在研究生期间，能得到老师的指导，</a:t>
            </a:r>
            <a:r>
              <a:rPr lang="zh-CN" altLang="en-US" b="1" dirty="0"/>
              <a:t>学到更多的东西，发表出真正有价值的文章</a:t>
            </a:r>
            <a:r>
              <a:rPr lang="zh-CN" altLang="en-US" dirty="0"/>
              <a:t>！ </a:t>
            </a:r>
            <a:endParaRPr lang="zh-CN" altLang="en-US" kern="0" dirty="0">
              <a:solidFill>
                <a:sysClr val="windowText" lastClr="000000"/>
              </a:solidFill>
            </a:endParaRPr>
          </a:p>
        </p:txBody>
      </p:sp>
    </p:spTree>
    <p:extLst>
      <p:ext uri="{BB962C8B-B14F-4D97-AF65-F5344CB8AC3E}">
        <p14:creationId xmlns:p14="http://schemas.microsoft.com/office/powerpoint/2010/main" val="37900148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956B44-D5E8-437E-B24D-3AE0463E4452}"/>
              </a:ext>
            </a:extLst>
          </p:cNvPr>
          <p:cNvSpPr>
            <a:spLocks noGrp="1"/>
          </p:cNvSpPr>
          <p:nvPr>
            <p:ph type="ctrTitle"/>
          </p:nvPr>
        </p:nvSpPr>
        <p:spPr>
          <a:xfrm>
            <a:off x="4191000" y="3013501"/>
            <a:ext cx="7007860" cy="830997"/>
          </a:xfrm>
        </p:spPr>
        <p:txBody>
          <a:bodyPr/>
          <a:lstStyle/>
          <a:p>
            <a:r>
              <a:rPr lang="en-US" altLang="zh-CN" dirty="0"/>
              <a:t>Thank you</a:t>
            </a:r>
            <a:endParaRPr lang="zh-CN" altLang="en-US" dirty="0"/>
          </a:p>
        </p:txBody>
      </p:sp>
      <p:sp>
        <p:nvSpPr>
          <p:cNvPr id="3" name="副标题 2">
            <a:extLst>
              <a:ext uri="{FF2B5EF4-FFF2-40B4-BE49-F238E27FC236}">
                <a16:creationId xmlns:a16="http://schemas.microsoft.com/office/drawing/2014/main" id="{E6631031-097D-4EDF-9392-EBB6469A8C99}"/>
              </a:ext>
            </a:extLst>
          </p:cNvPr>
          <p:cNvSpPr>
            <a:spLocks noGrp="1"/>
          </p:cNvSpPr>
          <p:nvPr>
            <p:ph type="subTitle" idx="4"/>
          </p:nvPr>
        </p:nvSpPr>
        <p:spPr>
          <a:xfrm>
            <a:off x="5410200" y="4191000"/>
            <a:ext cx="3901440" cy="430887"/>
          </a:xfrm>
        </p:spPr>
        <p:txBody>
          <a:bodyPr/>
          <a:lstStyle/>
          <a:p>
            <a:r>
              <a:rPr lang="en-US" altLang="zh-CN" dirty="0"/>
              <a:t>q &amp; a</a:t>
            </a:r>
            <a:endParaRPr lang="zh-CN" altLang="en-US" dirty="0"/>
          </a:p>
        </p:txBody>
      </p:sp>
    </p:spTree>
    <p:extLst>
      <p:ext uri="{BB962C8B-B14F-4D97-AF65-F5344CB8AC3E}">
        <p14:creationId xmlns:p14="http://schemas.microsoft.com/office/powerpoint/2010/main" val="1087456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3183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5C7D97-B1BD-466C-8E6B-3AC28FCA3249}"/>
              </a:ext>
            </a:extLst>
          </p:cNvPr>
          <p:cNvSpPr>
            <a:spLocks noGrp="1"/>
          </p:cNvSpPr>
          <p:nvPr>
            <p:ph type="body" sz="quarter" idx="13"/>
          </p:nvPr>
        </p:nvSpPr>
        <p:spPr/>
        <p:txBody>
          <a:bodyPr/>
          <a:lstStyle/>
          <a:p>
            <a:r>
              <a:rPr lang="en-US" altLang="zh-CN" dirty="0"/>
              <a:t>1. </a:t>
            </a:r>
            <a:r>
              <a:rPr lang="zh-CN" altLang="en-US" b="1" dirty="0"/>
              <a:t>编程类课程</a:t>
            </a:r>
            <a:r>
              <a:rPr lang="zh-CN" altLang="en-US" dirty="0"/>
              <a:t>均分</a:t>
            </a:r>
            <a:r>
              <a:rPr lang="en-US" altLang="zh-CN" b="1" dirty="0"/>
              <a:t>92</a:t>
            </a:r>
            <a:r>
              <a:rPr lang="zh-CN" altLang="en-US" b="1" dirty="0"/>
              <a:t>分</a:t>
            </a:r>
            <a:r>
              <a:rPr lang="zh-CN" altLang="en-US" dirty="0"/>
              <a:t>，对</a:t>
            </a:r>
            <a:r>
              <a:rPr lang="en-US" altLang="zh-CN" dirty="0"/>
              <a:t>python</a:t>
            </a:r>
            <a:r>
              <a:rPr lang="zh-CN" altLang="en-US" dirty="0"/>
              <a:t>和</a:t>
            </a:r>
            <a:r>
              <a:rPr lang="en-US" altLang="zh-CN" dirty="0" err="1"/>
              <a:t>c++</a:t>
            </a:r>
            <a:r>
              <a:rPr lang="zh-CN" altLang="en-US" dirty="0"/>
              <a:t>比较熟悉。</a:t>
            </a:r>
          </a:p>
          <a:p>
            <a:endParaRPr lang="zh-CN" altLang="en-US" dirty="0"/>
          </a:p>
        </p:txBody>
      </p:sp>
      <p:sp>
        <p:nvSpPr>
          <p:cNvPr id="3" name="标题 2">
            <a:extLst>
              <a:ext uri="{FF2B5EF4-FFF2-40B4-BE49-F238E27FC236}">
                <a16:creationId xmlns:a16="http://schemas.microsoft.com/office/drawing/2014/main" id="{B69BAF27-920C-42AA-BBE3-0FF223704889}"/>
              </a:ext>
            </a:extLst>
          </p:cNvPr>
          <p:cNvSpPr>
            <a:spLocks noGrp="1"/>
          </p:cNvSpPr>
          <p:nvPr>
            <p:ph type="title"/>
          </p:nvPr>
        </p:nvSpPr>
        <p:spPr/>
        <p:txBody>
          <a:bodyPr/>
          <a:lstStyle/>
          <a:p>
            <a:r>
              <a:rPr lang="zh-CN" altLang="en-US" dirty="0"/>
              <a:t>学习成绩</a:t>
            </a:r>
          </a:p>
        </p:txBody>
      </p:sp>
      <p:sp>
        <p:nvSpPr>
          <p:cNvPr id="4" name="文本占位符 3">
            <a:extLst>
              <a:ext uri="{FF2B5EF4-FFF2-40B4-BE49-F238E27FC236}">
                <a16:creationId xmlns:a16="http://schemas.microsoft.com/office/drawing/2014/main" id="{7B75CF2E-B2B3-48A8-9F4B-8096F5D96C69}"/>
              </a:ext>
            </a:extLst>
          </p:cNvPr>
          <p:cNvSpPr>
            <a:spLocks noGrp="1"/>
          </p:cNvSpPr>
          <p:nvPr>
            <p:ph type="body" sz="quarter" idx="16"/>
          </p:nvPr>
        </p:nvSpPr>
        <p:spPr>
          <a:xfrm>
            <a:off x="1071880" y="3734055"/>
            <a:ext cx="10129520" cy="492125"/>
          </a:xfrm>
        </p:spPr>
        <p:txBody>
          <a:bodyPr/>
          <a:lstStyle/>
          <a:p>
            <a:r>
              <a:rPr lang="en-US" altLang="zh-CN" dirty="0"/>
              <a:t>3</a:t>
            </a:r>
            <a:r>
              <a:rPr lang="en-US" altLang="zh-CN" b="1" dirty="0"/>
              <a:t>. </a:t>
            </a:r>
            <a:r>
              <a:rPr lang="en-US" altLang="zh-CN" b="1" dirty="0" err="1"/>
              <a:t>leetcode</a:t>
            </a:r>
            <a:r>
              <a:rPr lang="zh-CN" altLang="en-US" b="1" dirty="0"/>
              <a:t>和</a:t>
            </a:r>
            <a:r>
              <a:rPr lang="en-US" altLang="zh-CN" b="1" dirty="0" err="1"/>
              <a:t>poj</a:t>
            </a:r>
            <a:r>
              <a:rPr lang="zh-CN" altLang="en-US" dirty="0"/>
              <a:t>中刷题超过</a:t>
            </a:r>
            <a:r>
              <a:rPr lang="en-US" altLang="zh-CN" b="1" dirty="0"/>
              <a:t>500</a:t>
            </a:r>
            <a:r>
              <a:rPr lang="zh-CN" altLang="en-US" b="1" dirty="0"/>
              <a:t>道</a:t>
            </a:r>
            <a:r>
              <a:rPr lang="zh-CN" altLang="en-US" dirty="0"/>
              <a:t>，常写博客；程序设计与能力较好。</a:t>
            </a:r>
          </a:p>
        </p:txBody>
      </p:sp>
      <p:sp>
        <p:nvSpPr>
          <p:cNvPr id="5" name="文本占位符 4">
            <a:extLst>
              <a:ext uri="{FF2B5EF4-FFF2-40B4-BE49-F238E27FC236}">
                <a16:creationId xmlns:a16="http://schemas.microsoft.com/office/drawing/2014/main" id="{D37273CF-C380-4C2F-BB85-50A26C585A05}"/>
              </a:ext>
            </a:extLst>
          </p:cNvPr>
          <p:cNvSpPr>
            <a:spLocks noGrp="1"/>
          </p:cNvSpPr>
          <p:nvPr>
            <p:ph type="body" sz="quarter" idx="17"/>
          </p:nvPr>
        </p:nvSpPr>
        <p:spPr>
          <a:xfrm>
            <a:off x="1066800" y="3058287"/>
            <a:ext cx="9220200" cy="369332"/>
          </a:xfrm>
        </p:spPr>
        <p:txBody>
          <a:bodyPr/>
          <a:lstStyle/>
          <a:p>
            <a:r>
              <a:rPr lang="en-US" altLang="zh-CN" dirty="0"/>
              <a:t>2. </a:t>
            </a:r>
            <a:r>
              <a:rPr lang="zh-CN" altLang="en-US" dirty="0"/>
              <a:t>数学基本功良好，高等数学</a:t>
            </a:r>
            <a:r>
              <a:rPr lang="en-US" altLang="zh-CN" b="1" dirty="0"/>
              <a:t>96</a:t>
            </a:r>
            <a:r>
              <a:rPr lang="zh-CN" altLang="en-US" b="1" dirty="0"/>
              <a:t>分</a:t>
            </a:r>
            <a:r>
              <a:rPr lang="zh-CN" altLang="en-US" dirty="0"/>
              <a:t>；英语类课程均分</a:t>
            </a:r>
            <a:r>
              <a:rPr lang="en-US" altLang="zh-CN" b="1" dirty="0"/>
              <a:t>88</a:t>
            </a:r>
            <a:r>
              <a:rPr lang="zh-CN" altLang="en-US" b="1" dirty="0"/>
              <a:t>分</a:t>
            </a:r>
            <a:r>
              <a:rPr lang="zh-CN" altLang="en-US" dirty="0"/>
              <a:t>。</a:t>
            </a:r>
          </a:p>
        </p:txBody>
      </p:sp>
      <p:pic>
        <p:nvPicPr>
          <p:cNvPr id="6" name="图片 5">
            <a:extLst>
              <a:ext uri="{FF2B5EF4-FFF2-40B4-BE49-F238E27FC236}">
                <a16:creationId xmlns:a16="http://schemas.microsoft.com/office/drawing/2014/main" id="{98417A63-52B4-43FB-8B37-DF3D1BAEB828}"/>
              </a:ext>
            </a:extLst>
          </p:cNvPr>
          <p:cNvPicPr>
            <a:picLocks noChangeAspect="1"/>
          </p:cNvPicPr>
          <p:nvPr/>
        </p:nvPicPr>
        <p:blipFill rotWithShape="1">
          <a:blip r:embed="rId2"/>
          <a:srcRect b="46992"/>
          <a:stretch/>
        </p:blipFill>
        <p:spPr>
          <a:xfrm>
            <a:off x="1592577" y="4419600"/>
            <a:ext cx="3200400" cy="1066044"/>
          </a:xfrm>
          <a:prstGeom prst="rect">
            <a:avLst/>
          </a:prstGeom>
        </p:spPr>
      </p:pic>
      <p:pic>
        <p:nvPicPr>
          <p:cNvPr id="7" name="图片 6">
            <a:extLst>
              <a:ext uri="{FF2B5EF4-FFF2-40B4-BE49-F238E27FC236}">
                <a16:creationId xmlns:a16="http://schemas.microsoft.com/office/drawing/2014/main" id="{46CC2681-F11C-458D-9A7F-394CAB53FD4E}"/>
              </a:ext>
            </a:extLst>
          </p:cNvPr>
          <p:cNvPicPr>
            <a:picLocks noChangeAspect="1"/>
          </p:cNvPicPr>
          <p:nvPr/>
        </p:nvPicPr>
        <p:blipFill rotWithShape="1">
          <a:blip r:embed="rId3"/>
          <a:srcRect r="816" b="46204"/>
          <a:stretch/>
        </p:blipFill>
        <p:spPr>
          <a:xfrm>
            <a:off x="3207224" y="5391498"/>
            <a:ext cx="3171505" cy="1090554"/>
          </a:xfrm>
          <a:prstGeom prst="rect">
            <a:avLst/>
          </a:prstGeom>
        </p:spPr>
      </p:pic>
      <p:pic>
        <p:nvPicPr>
          <p:cNvPr id="8" name="图片 7">
            <a:extLst>
              <a:ext uri="{FF2B5EF4-FFF2-40B4-BE49-F238E27FC236}">
                <a16:creationId xmlns:a16="http://schemas.microsoft.com/office/drawing/2014/main" id="{54FE1969-703C-45B8-B56C-5687A6EFE4A2}"/>
              </a:ext>
            </a:extLst>
          </p:cNvPr>
          <p:cNvPicPr>
            <a:picLocks noChangeAspect="1"/>
          </p:cNvPicPr>
          <p:nvPr/>
        </p:nvPicPr>
        <p:blipFill rotWithShape="1">
          <a:blip r:embed="rId4"/>
          <a:srcRect r="3939" b="42282"/>
          <a:stretch/>
        </p:blipFill>
        <p:spPr>
          <a:xfrm>
            <a:off x="6096000" y="4419600"/>
            <a:ext cx="3318508" cy="1204077"/>
          </a:xfrm>
          <a:prstGeom prst="rect">
            <a:avLst/>
          </a:prstGeom>
        </p:spPr>
      </p:pic>
      <p:pic>
        <p:nvPicPr>
          <p:cNvPr id="9" name="图片 8">
            <a:extLst>
              <a:ext uri="{FF2B5EF4-FFF2-40B4-BE49-F238E27FC236}">
                <a16:creationId xmlns:a16="http://schemas.microsoft.com/office/drawing/2014/main" id="{376C8740-9380-418A-B49D-B5D9C04202FA}"/>
              </a:ext>
            </a:extLst>
          </p:cNvPr>
          <p:cNvPicPr>
            <a:picLocks noChangeAspect="1"/>
          </p:cNvPicPr>
          <p:nvPr/>
        </p:nvPicPr>
        <p:blipFill rotWithShape="1">
          <a:blip r:embed="rId5"/>
          <a:srcRect r="2716" b="47609"/>
          <a:stretch/>
        </p:blipFill>
        <p:spPr>
          <a:xfrm>
            <a:off x="7532051" y="5367525"/>
            <a:ext cx="3470908" cy="1187541"/>
          </a:xfrm>
          <a:prstGeom prst="rect">
            <a:avLst/>
          </a:prstGeom>
        </p:spPr>
      </p:pic>
    </p:spTree>
    <p:extLst>
      <p:ext uri="{BB962C8B-B14F-4D97-AF65-F5344CB8AC3E}">
        <p14:creationId xmlns:p14="http://schemas.microsoft.com/office/powerpoint/2010/main" val="128783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27497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804813" y="1140841"/>
            <a:ext cx="1700530" cy="513080"/>
          </a:xfrm>
          <a:prstGeom prst="rect">
            <a:avLst/>
          </a:prstGeom>
        </p:spPr>
        <p:txBody>
          <a:bodyPr vert="horz" wrap="square" lIns="0" tIns="12700" rIns="0" bIns="0" rtlCol="0">
            <a:spAutoFit/>
          </a:bodyPr>
          <a:lstStyle/>
          <a:p>
            <a:pPr marL="12700">
              <a:lnSpc>
                <a:spcPct val="100000"/>
              </a:lnSpc>
              <a:spcBef>
                <a:spcPts val="100"/>
              </a:spcBef>
            </a:pPr>
            <a:r>
              <a:rPr sz="3200" spc="-15" dirty="0">
                <a:latin typeface="微软雅黑" panose="020B0503020204020204" charset="-122"/>
                <a:cs typeface="微软雅黑" panose="020B0503020204020204" charset="-122"/>
              </a:rPr>
              <a:t>Progress</a:t>
            </a:r>
            <a:endParaRPr sz="3200" dirty="0">
              <a:latin typeface="微软雅黑" panose="020B0503020204020204" charset="-122"/>
              <a:cs typeface="微软雅黑" panose="020B0503020204020204" charset="-122"/>
            </a:endParaRPr>
          </a:p>
        </p:txBody>
      </p:sp>
      <p:grpSp>
        <p:nvGrpSpPr>
          <p:cNvPr id="4" name="object 4"/>
          <p:cNvGrpSpPr/>
          <p:nvPr/>
        </p:nvGrpSpPr>
        <p:grpSpPr>
          <a:xfrm>
            <a:off x="358411" y="2197513"/>
            <a:ext cx="11985989" cy="3834765"/>
            <a:chOff x="838200" y="2197513"/>
            <a:chExt cx="13977809" cy="3834765"/>
          </a:xfrm>
        </p:grpSpPr>
        <p:sp>
          <p:nvSpPr>
            <p:cNvPr id="5" name="object 5"/>
            <p:cNvSpPr/>
            <p:nvPr/>
          </p:nvSpPr>
          <p:spPr>
            <a:xfrm>
              <a:off x="1546882" y="5037213"/>
              <a:ext cx="173541" cy="173541"/>
            </a:xfrm>
            <a:prstGeom prst="rect">
              <a:avLst/>
            </a:prstGeom>
            <a:blipFill>
              <a:blip r:embed="rId3" cstate="print"/>
              <a:stretch>
                <a:fillRect/>
              </a:stretch>
            </a:blipFill>
          </p:spPr>
          <p:txBody>
            <a:bodyPr wrap="square" lIns="0" tIns="0" rIns="0" bIns="0" rtlCol="0"/>
            <a:lstStyle/>
            <a:p>
              <a:endParaRPr/>
            </a:p>
          </p:txBody>
        </p:sp>
        <p:sp>
          <p:nvSpPr>
            <p:cNvPr id="6" name="object 6"/>
            <p:cNvSpPr/>
            <p:nvPr/>
          </p:nvSpPr>
          <p:spPr>
            <a:xfrm>
              <a:off x="838200" y="5123985"/>
              <a:ext cx="723265" cy="0"/>
            </a:xfrm>
            <a:custGeom>
              <a:avLst/>
              <a:gdLst/>
              <a:ahLst/>
              <a:cxnLst/>
              <a:rect l="l" t="t" r="r" b="b"/>
              <a:pathLst>
                <a:path w="723265">
                  <a:moveTo>
                    <a:pt x="722970" y="0"/>
                  </a:moveTo>
                  <a:lnTo>
                    <a:pt x="0" y="1"/>
                  </a:lnTo>
                </a:path>
              </a:pathLst>
            </a:custGeom>
            <a:ln w="28575">
              <a:solidFill>
                <a:srgbClr val="000000"/>
              </a:solidFill>
            </a:ln>
          </p:spPr>
          <p:txBody>
            <a:bodyPr wrap="square" lIns="0" tIns="0" rIns="0" bIns="0" rtlCol="0"/>
            <a:lstStyle/>
            <a:p>
              <a:endParaRPr/>
            </a:p>
          </p:txBody>
        </p:sp>
        <p:sp>
          <p:nvSpPr>
            <p:cNvPr id="7" name="object 7"/>
            <p:cNvSpPr/>
            <p:nvPr/>
          </p:nvSpPr>
          <p:spPr>
            <a:xfrm>
              <a:off x="3583838" y="5037213"/>
              <a:ext cx="173541" cy="173541"/>
            </a:xfrm>
            <a:prstGeom prst="rect">
              <a:avLst/>
            </a:prstGeom>
            <a:blipFill>
              <a:blip r:embed="rId3" cstate="print"/>
              <a:stretch>
                <a:fillRect/>
              </a:stretch>
            </a:blipFill>
          </p:spPr>
          <p:txBody>
            <a:bodyPr wrap="square" lIns="0" tIns="0" rIns="0" bIns="0" rtlCol="0"/>
            <a:lstStyle/>
            <a:p>
              <a:endParaRPr/>
            </a:p>
          </p:txBody>
        </p:sp>
        <p:sp>
          <p:nvSpPr>
            <p:cNvPr id="8" name="object 8"/>
            <p:cNvSpPr/>
            <p:nvPr/>
          </p:nvSpPr>
          <p:spPr>
            <a:xfrm>
              <a:off x="1706135" y="5123985"/>
              <a:ext cx="189230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9" name="object 9"/>
            <p:cNvSpPr/>
            <p:nvPr/>
          </p:nvSpPr>
          <p:spPr>
            <a:xfrm>
              <a:off x="5620794" y="5037213"/>
              <a:ext cx="173541" cy="173541"/>
            </a:xfrm>
            <a:prstGeom prst="rect">
              <a:avLst/>
            </a:prstGeom>
            <a:blipFill>
              <a:blip r:embed="rId4" cstate="print"/>
              <a:stretch>
                <a:fillRect/>
              </a:stretch>
            </a:blipFill>
          </p:spPr>
          <p:txBody>
            <a:bodyPr wrap="square" lIns="0" tIns="0" rIns="0" bIns="0" rtlCol="0"/>
            <a:lstStyle/>
            <a:p>
              <a:endParaRPr/>
            </a:p>
          </p:txBody>
        </p:sp>
        <p:sp>
          <p:nvSpPr>
            <p:cNvPr id="10" name="object 10"/>
            <p:cNvSpPr/>
            <p:nvPr/>
          </p:nvSpPr>
          <p:spPr>
            <a:xfrm>
              <a:off x="3743091" y="5123985"/>
              <a:ext cx="189230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11" name="object 11"/>
            <p:cNvSpPr/>
            <p:nvPr/>
          </p:nvSpPr>
          <p:spPr>
            <a:xfrm>
              <a:off x="7657749" y="5037213"/>
              <a:ext cx="173541" cy="173541"/>
            </a:xfrm>
            <a:prstGeom prst="rect">
              <a:avLst/>
            </a:prstGeom>
            <a:blipFill>
              <a:blip r:embed="rId3" cstate="print"/>
              <a:stretch>
                <a:fillRect/>
              </a:stretch>
            </a:blipFill>
          </p:spPr>
          <p:txBody>
            <a:bodyPr wrap="square" lIns="0" tIns="0" rIns="0" bIns="0" rtlCol="0"/>
            <a:lstStyle/>
            <a:p>
              <a:endParaRPr/>
            </a:p>
          </p:txBody>
        </p:sp>
        <p:sp>
          <p:nvSpPr>
            <p:cNvPr id="12" name="object 12"/>
            <p:cNvSpPr/>
            <p:nvPr/>
          </p:nvSpPr>
          <p:spPr>
            <a:xfrm>
              <a:off x="5780046" y="5123985"/>
              <a:ext cx="189230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13" name="object 13"/>
            <p:cNvSpPr/>
            <p:nvPr/>
          </p:nvSpPr>
          <p:spPr>
            <a:xfrm>
              <a:off x="9694706" y="5037213"/>
              <a:ext cx="173541" cy="173541"/>
            </a:xfrm>
            <a:prstGeom prst="rect">
              <a:avLst/>
            </a:prstGeom>
            <a:blipFill>
              <a:blip r:embed="rId3" cstate="print"/>
              <a:stretch>
                <a:fillRect/>
              </a:stretch>
            </a:blipFill>
          </p:spPr>
          <p:txBody>
            <a:bodyPr wrap="square" lIns="0" tIns="0" rIns="0" bIns="0" rtlCol="0"/>
            <a:lstStyle/>
            <a:p>
              <a:endParaRPr/>
            </a:p>
          </p:txBody>
        </p:sp>
        <p:sp>
          <p:nvSpPr>
            <p:cNvPr id="14" name="object 14"/>
            <p:cNvSpPr/>
            <p:nvPr/>
          </p:nvSpPr>
          <p:spPr>
            <a:xfrm>
              <a:off x="7817003" y="5123985"/>
              <a:ext cx="189230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15" name="object 15"/>
            <p:cNvSpPr/>
            <p:nvPr/>
          </p:nvSpPr>
          <p:spPr>
            <a:xfrm>
              <a:off x="13889494" y="5029200"/>
              <a:ext cx="926515" cy="153220"/>
            </a:xfrm>
            <a:custGeom>
              <a:avLst/>
              <a:gdLst/>
              <a:ahLst/>
              <a:cxnLst/>
              <a:rect l="l" t="t" r="r" b="b"/>
              <a:pathLst>
                <a:path w="777240" h="85725">
                  <a:moveTo>
                    <a:pt x="691145" y="0"/>
                  </a:moveTo>
                  <a:lnTo>
                    <a:pt x="691145" y="85725"/>
                  </a:lnTo>
                  <a:lnTo>
                    <a:pt x="748295" y="57150"/>
                  </a:lnTo>
                  <a:lnTo>
                    <a:pt x="705432" y="57150"/>
                  </a:lnTo>
                  <a:lnTo>
                    <a:pt x="705432" y="28575"/>
                  </a:lnTo>
                  <a:lnTo>
                    <a:pt x="748295" y="28575"/>
                  </a:lnTo>
                  <a:lnTo>
                    <a:pt x="691145" y="0"/>
                  </a:lnTo>
                  <a:close/>
                </a:path>
                <a:path w="777240" h="85725">
                  <a:moveTo>
                    <a:pt x="691145" y="28575"/>
                  </a:moveTo>
                  <a:lnTo>
                    <a:pt x="0" y="28575"/>
                  </a:lnTo>
                  <a:lnTo>
                    <a:pt x="0" y="57150"/>
                  </a:lnTo>
                  <a:lnTo>
                    <a:pt x="691145" y="57150"/>
                  </a:lnTo>
                  <a:lnTo>
                    <a:pt x="691145" y="28575"/>
                  </a:lnTo>
                  <a:close/>
                </a:path>
                <a:path w="777240" h="85725">
                  <a:moveTo>
                    <a:pt x="748295" y="28575"/>
                  </a:moveTo>
                  <a:lnTo>
                    <a:pt x="705432" y="28575"/>
                  </a:lnTo>
                  <a:lnTo>
                    <a:pt x="705432" y="57150"/>
                  </a:lnTo>
                  <a:lnTo>
                    <a:pt x="748295" y="57150"/>
                  </a:lnTo>
                  <a:lnTo>
                    <a:pt x="776870" y="42862"/>
                  </a:lnTo>
                  <a:lnTo>
                    <a:pt x="748295" y="28575"/>
                  </a:lnTo>
                  <a:close/>
                </a:path>
              </a:pathLst>
            </a:custGeom>
            <a:solidFill>
              <a:srgbClr val="000000"/>
            </a:solidFill>
          </p:spPr>
          <p:txBody>
            <a:bodyPr wrap="square" lIns="0" tIns="0" rIns="0" bIns="0" rtlCol="0"/>
            <a:lstStyle/>
            <a:p>
              <a:endParaRPr dirty="0"/>
            </a:p>
          </p:txBody>
        </p:sp>
        <p:sp>
          <p:nvSpPr>
            <p:cNvPr id="16" name="object 16"/>
            <p:cNvSpPr/>
            <p:nvPr/>
          </p:nvSpPr>
          <p:spPr>
            <a:xfrm>
              <a:off x="6607276" y="2197513"/>
              <a:ext cx="0" cy="3834765"/>
            </a:xfrm>
            <a:custGeom>
              <a:avLst/>
              <a:gdLst/>
              <a:ahLst/>
              <a:cxnLst/>
              <a:rect l="l" t="t" r="r" b="b"/>
              <a:pathLst>
                <a:path h="3834765">
                  <a:moveTo>
                    <a:pt x="0" y="0"/>
                  </a:moveTo>
                  <a:lnTo>
                    <a:pt x="1" y="3834581"/>
                  </a:lnTo>
                </a:path>
              </a:pathLst>
            </a:custGeom>
            <a:ln w="6350">
              <a:solidFill>
                <a:srgbClr val="000000"/>
              </a:solidFill>
            </a:ln>
          </p:spPr>
          <p:txBody>
            <a:bodyPr wrap="square" lIns="0" tIns="0" rIns="0" bIns="0" rtlCol="0"/>
            <a:lstStyle/>
            <a:p>
              <a:endParaRPr/>
            </a:p>
          </p:txBody>
        </p:sp>
      </p:grpSp>
      <p:sp>
        <p:nvSpPr>
          <p:cNvPr id="17" name="object 17"/>
          <p:cNvSpPr txBox="1"/>
          <p:nvPr/>
        </p:nvSpPr>
        <p:spPr>
          <a:xfrm>
            <a:off x="773495" y="5366298"/>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2014</a:t>
            </a:r>
            <a:endParaRPr sz="1800" dirty="0">
              <a:latin typeface="Arial" panose="020B0604020202020204"/>
              <a:cs typeface="Arial" panose="020B0604020202020204"/>
            </a:endParaRPr>
          </a:p>
        </p:txBody>
      </p:sp>
      <p:sp>
        <p:nvSpPr>
          <p:cNvPr id="18" name="object 18"/>
          <p:cNvSpPr txBox="1"/>
          <p:nvPr/>
        </p:nvSpPr>
        <p:spPr>
          <a:xfrm>
            <a:off x="2505343" y="5365306"/>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2015</a:t>
            </a:r>
            <a:endParaRPr sz="1800" dirty="0">
              <a:latin typeface="Arial" panose="020B0604020202020204"/>
              <a:cs typeface="Arial" panose="020B0604020202020204"/>
            </a:endParaRPr>
          </a:p>
        </p:txBody>
      </p:sp>
      <p:sp>
        <p:nvSpPr>
          <p:cNvPr id="19" name="object 19"/>
          <p:cNvSpPr txBox="1"/>
          <p:nvPr/>
        </p:nvSpPr>
        <p:spPr>
          <a:xfrm>
            <a:off x="4298439" y="5366132"/>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2016</a:t>
            </a:r>
            <a:endParaRPr sz="1800" dirty="0">
              <a:latin typeface="Arial" panose="020B0604020202020204"/>
              <a:cs typeface="Arial" panose="020B0604020202020204"/>
            </a:endParaRPr>
          </a:p>
        </p:txBody>
      </p:sp>
      <p:sp>
        <p:nvSpPr>
          <p:cNvPr id="20" name="object 20"/>
          <p:cNvSpPr txBox="1"/>
          <p:nvPr/>
        </p:nvSpPr>
        <p:spPr>
          <a:xfrm>
            <a:off x="5951682" y="5366132"/>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2017</a:t>
            </a:r>
            <a:endParaRPr sz="1800" dirty="0">
              <a:latin typeface="Arial" panose="020B0604020202020204"/>
              <a:cs typeface="Arial" panose="020B0604020202020204"/>
            </a:endParaRPr>
          </a:p>
        </p:txBody>
      </p:sp>
      <p:sp>
        <p:nvSpPr>
          <p:cNvPr id="21" name="object 21"/>
          <p:cNvSpPr txBox="1"/>
          <p:nvPr/>
        </p:nvSpPr>
        <p:spPr>
          <a:xfrm>
            <a:off x="7773999" y="5323190"/>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2018</a:t>
            </a:r>
            <a:endParaRPr sz="1800" dirty="0">
              <a:latin typeface="Arial" panose="020B0604020202020204"/>
              <a:cs typeface="Arial" panose="020B0604020202020204"/>
            </a:endParaRPr>
          </a:p>
        </p:txBody>
      </p:sp>
      <p:sp>
        <p:nvSpPr>
          <p:cNvPr id="22" name="object 22"/>
          <p:cNvSpPr txBox="1"/>
          <p:nvPr/>
        </p:nvSpPr>
        <p:spPr>
          <a:xfrm>
            <a:off x="755900" y="2700819"/>
            <a:ext cx="7620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00B050"/>
                </a:solidFill>
                <a:latin typeface="Arial" panose="020B0604020202020204"/>
                <a:cs typeface="Arial" panose="020B0604020202020204"/>
              </a:rPr>
              <a:t>R-CNN</a:t>
            </a:r>
            <a:endParaRPr sz="1800" dirty="0">
              <a:latin typeface="Arial" panose="020B0604020202020204"/>
              <a:cs typeface="Arial" panose="020B0604020202020204"/>
            </a:endParaRPr>
          </a:p>
        </p:txBody>
      </p:sp>
      <p:sp>
        <p:nvSpPr>
          <p:cNvPr id="23" name="object 23"/>
          <p:cNvSpPr txBox="1"/>
          <p:nvPr/>
        </p:nvSpPr>
        <p:spPr>
          <a:xfrm>
            <a:off x="455471" y="3209254"/>
            <a:ext cx="12700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00B050"/>
                </a:solidFill>
                <a:latin typeface="Arial" panose="020B0604020202020204"/>
                <a:cs typeface="Arial" panose="020B0604020202020204"/>
              </a:rPr>
              <a:t>Fast</a:t>
            </a:r>
            <a:r>
              <a:rPr sz="1800" spc="-75" dirty="0">
                <a:solidFill>
                  <a:srgbClr val="00B050"/>
                </a:solidFill>
                <a:latin typeface="Arial" panose="020B0604020202020204"/>
                <a:cs typeface="Arial" panose="020B0604020202020204"/>
              </a:rPr>
              <a:t> </a:t>
            </a:r>
            <a:r>
              <a:rPr sz="1800" dirty="0">
                <a:solidFill>
                  <a:srgbClr val="00B050"/>
                </a:solidFill>
                <a:latin typeface="Arial" panose="020B0604020202020204"/>
                <a:cs typeface="Arial" panose="020B0604020202020204"/>
              </a:rPr>
              <a:t>R-CNN</a:t>
            </a:r>
            <a:endParaRPr sz="1800" dirty="0">
              <a:latin typeface="Arial" panose="020B0604020202020204"/>
              <a:cs typeface="Arial" panose="020B0604020202020204"/>
            </a:endParaRPr>
          </a:p>
        </p:txBody>
      </p:sp>
      <p:sp>
        <p:nvSpPr>
          <p:cNvPr id="24" name="object 24"/>
          <p:cNvSpPr txBox="1"/>
          <p:nvPr/>
        </p:nvSpPr>
        <p:spPr>
          <a:xfrm>
            <a:off x="2394165" y="2791860"/>
            <a:ext cx="1473200" cy="289823"/>
          </a:xfrm>
          <a:prstGeom prst="rect">
            <a:avLst/>
          </a:prstGeom>
        </p:spPr>
        <p:txBody>
          <a:bodyPr vert="horz" wrap="square" lIns="0" tIns="12700" rIns="0" bIns="0" rtlCol="0">
            <a:spAutoFit/>
          </a:bodyPr>
          <a:lstStyle/>
          <a:p>
            <a:pPr marL="12700" algn="ctr">
              <a:lnSpc>
                <a:spcPct val="100000"/>
              </a:lnSpc>
              <a:spcBef>
                <a:spcPts val="100"/>
              </a:spcBef>
            </a:pPr>
            <a:r>
              <a:rPr lang="en-US" sz="1800" spc="-5" dirty="0">
                <a:solidFill>
                  <a:srgbClr val="00B050"/>
                </a:solidFill>
                <a:latin typeface="Arial" panose="020B0604020202020204"/>
                <a:cs typeface="Arial" panose="020B0604020202020204"/>
              </a:rPr>
              <a:t>Faster</a:t>
            </a:r>
            <a:r>
              <a:rPr sz="1800" spc="-70" dirty="0">
                <a:solidFill>
                  <a:srgbClr val="00B050"/>
                </a:solidFill>
                <a:latin typeface="Arial" panose="020B0604020202020204"/>
                <a:cs typeface="Arial" panose="020B0604020202020204"/>
              </a:rPr>
              <a:t> </a:t>
            </a:r>
            <a:r>
              <a:rPr sz="1800" dirty="0">
                <a:solidFill>
                  <a:srgbClr val="00B050"/>
                </a:solidFill>
                <a:latin typeface="Arial" panose="020B0604020202020204"/>
                <a:cs typeface="Arial" panose="020B0604020202020204"/>
              </a:rPr>
              <a:t>R-CNN</a:t>
            </a:r>
            <a:endParaRPr sz="1800" dirty="0">
              <a:latin typeface="Arial" panose="020B0604020202020204"/>
              <a:cs typeface="Arial" panose="020B0604020202020204"/>
            </a:endParaRPr>
          </a:p>
        </p:txBody>
      </p:sp>
      <p:sp>
        <p:nvSpPr>
          <p:cNvPr id="26" name="object 26"/>
          <p:cNvSpPr txBox="1"/>
          <p:nvPr/>
        </p:nvSpPr>
        <p:spPr>
          <a:xfrm>
            <a:off x="6918267" y="2738898"/>
            <a:ext cx="1371600" cy="395749"/>
          </a:xfrm>
          <a:prstGeom prst="rect">
            <a:avLst/>
          </a:prstGeom>
        </p:spPr>
        <p:txBody>
          <a:bodyPr vert="horz" wrap="square" lIns="0" tIns="12700" rIns="0" bIns="0" rtlCol="0">
            <a:spAutoFit/>
          </a:bodyPr>
          <a:lstStyle/>
          <a:p>
            <a:pPr marL="500380" marR="5080" indent="-488315">
              <a:lnSpc>
                <a:spcPct val="159000"/>
              </a:lnSpc>
              <a:spcBef>
                <a:spcPts val="100"/>
              </a:spcBef>
            </a:pPr>
            <a:r>
              <a:rPr sz="1800" dirty="0">
                <a:solidFill>
                  <a:srgbClr val="00B050"/>
                </a:solidFill>
                <a:latin typeface="Arial" panose="020B0604020202020204"/>
                <a:cs typeface="Arial" panose="020B0604020202020204"/>
              </a:rPr>
              <a:t>FPN</a:t>
            </a:r>
            <a:endParaRPr sz="1800" dirty="0">
              <a:latin typeface="Arial" panose="020B0604020202020204"/>
              <a:cs typeface="Arial" panose="020B0604020202020204"/>
            </a:endParaRPr>
          </a:p>
        </p:txBody>
      </p:sp>
      <p:sp>
        <p:nvSpPr>
          <p:cNvPr id="27" name="object 27"/>
          <p:cNvSpPr txBox="1"/>
          <p:nvPr/>
        </p:nvSpPr>
        <p:spPr>
          <a:xfrm>
            <a:off x="4137104" y="4271291"/>
            <a:ext cx="917891" cy="347980"/>
          </a:xfrm>
          <a:prstGeom prst="rect">
            <a:avLst/>
          </a:prstGeom>
        </p:spPr>
        <p:txBody>
          <a:bodyPr vert="horz" wrap="square" lIns="0" tIns="12700" rIns="0" bIns="0" rtlCol="0">
            <a:spAutoFit/>
          </a:bodyPr>
          <a:lstStyle/>
          <a:p>
            <a:pPr marL="12700" marR="5080" indent="83185">
              <a:lnSpc>
                <a:spcPct val="136000"/>
              </a:lnSpc>
              <a:spcBef>
                <a:spcPts val="100"/>
              </a:spcBef>
            </a:pPr>
            <a:r>
              <a:rPr sz="1800" spc="-5" dirty="0">
                <a:solidFill>
                  <a:srgbClr val="00B0F0"/>
                </a:solidFill>
                <a:latin typeface="Arial" panose="020B0604020202020204"/>
                <a:cs typeface="Arial" panose="020B0604020202020204"/>
              </a:rPr>
              <a:t>YOLO</a:t>
            </a:r>
            <a:endParaRPr sz="1800" dirty="0">
              <a:latin typeface="Arial" panose="020B0604020202020204"/>
              <a:cs typeface="Arial" panose="020B0604020202020204"/>
            </a:endParaRPr>
          </a:p>
        </p:txBody>
      </p:sp>
      <p:sp>
        <p:nvSpPr>
          <p:cNvPr id="28" name="object 28"/>
          <p:cNvSpPr txBox="1"/>
          <p:nvPr/>
        </p:nvSpPr>
        <p:spPr>
          <a:xfrm>
            <a:off x="6807651" y="4281900"/>
            <a:ext cx="1172277" cy="341760"/>
          </a:xfrm>
          <a:prstGeom prst="rect">
            <a:avLst/>
          </a:prstGeom>
        </p:spPr>
        <p:txBody>
          <a:bodyPr vert="horz" wrap="square" lIns="0" tIns="12700" rIns="0" bIns="0" rtlCol="0">
            <a:spAutoFit/>
          </a:bodyPr>
          <a:lstStyle/>
          <a:p>
            <a:pPr marL="50800" marR="5080" indent="-38735">
              <a:lnSpc>
                <a:spcPct val="133000"/>
              </a:lnSpc>
              <a:spcBef>
                <a:spcPts val="100"/>
              </a:spcBef>
            </a:pPr>
            <a:r>
              <a:rPr sz="1800" dirty="0" err="1">
                <a:solidFill>
                  <a:srgbClr val="00B0F0"/>
                </a:solidFill>
                <a:latin typeface="Arial" panose="020B0604020202020204"/>
                <a:cs typeface="Arial" panose="020B0604020202020204"/>
              </a:rPr>
              <a:t>R</a:t>
            </a:r>
            <a:r>
              <a:rPr sz="1800" spc="-5" dirty="0" err="1">
                <a:solidFill>
                  <a:srgbClr val="00B0F0"/>
                </a:solidFill>
                <a:latin typeface="Arial" panose="020B0604020202020204"/>
                <a:cs typeface="Arial" panose="020B0604020202020204"/>
              </a:rPr>
              <a:t>e</a:t>
            </a:r>
            <a:r>
              <a:rPr sz="1800" dirty="0" err="1">
                <a:solidFill>
                  <a:srgbClr val="00B0F0"/>
                </a:solidFill>
                <a:latin typeface="Arial" panose="020B0604020202020204"/>
                <a:cs typeface="Arial" panose="020B0604020202020204"/>
              </a:rPr>
              <a:t>ti</a:t>
            </a:r>
            <a:r>
              <a:rPr sz="1800" spc="-5" dirty="0" err="1">
                <a:solidFill>
                  <a:srgbClr val="00B0F0"/>
                </a:solidFill>
                <a:latin typeface="Arial" panose="020B0604020202020204"/>
                <a:cs typeface="Arial" panose="020B0604020202020204"/>
              </a:rPr>
              <a:t>na</a:t>
            </a:r>
            <a:r>
              <a:rPr sz="1800" dirty="0" err="1">
                <a:solidFill>
                  <a:srgbClr val="00B0F0"/>
                </a:solidFill>
                <a:latin typeface="Arial" panose="020B0604020202020204"/>
                <a:cs typeface="Arial" panose="020B0604020202020204"/>
              </a:rPr>
              <a:t>N</a:t>
            </a:r>
            <a:r>
              <a:rPr sz="1800" spc="-5" dirty="0" err="1">
                <a:solidFill>
                  <a:srgbClr val="00B0F0"/>
                </a:solidFill>
                <a:latin typeface="Arial" panose="020B0604020202020204"/>
                <a:cs typeface="Arial" panose="020B0604020202020204"/>
              </a:rPr>
              <a:t>e</a:t>
            </a:r>
            <a:r>
              <a:rPr sz="1800" dirty="0" err="1">
                <a:solidFill>
                  <a:srgbClr val="00B0F0"/>
                </a:solidFill>
                <a:latin typeface="Arial" panose="020B0604020202020204"/>
                <a:cs typeface="Arial" panose="020B0604020202020204"/>
              </a:rPr>
              <a:t>t</a:t>
            </a:r>
            <a:endParaRPr sz="1800" dirty="0">
              <a:latin typeface="Arial" panose="020B0604020202020204"/>
              <a:cs typeface="Arial" panose="020B0604020202020204"/>
            </a:endParaRPr>
          </a:p>
        </p:txBody>
      </p:sp>
      <p:sp>
        <p:nvSpPr>
          <p:cNvPr id="29" name="object 29"/>
          <p:cNvSpPr txBox="1"/>
          <p:nvPr/>
        </p:nvSpPr>
        <p:spPr>
          <a:xfrm>
            <a:off x="9024074" y="4345428"/>
            <a:ext cx="1354085" cy="289823"/>
          </a:xfrm>
          <a:prstGeom prst="rect">
            <a:avLst/>
          </a:prstGeom>
        </p:spPr>
        <p:txBody>
          <a:bodyPr vert="horz" wrap="square" lIns="0" tIns="12700" rIns="0" bIns="0" rtlCol="0">
            <a:spAutoFit/>
          </a:bodyPr>
          <a:lstStyle/>
          <a:p>
            <a:pPr marL="12700">
              <a:lnSpc>
                <a:spcPct val="100000"/>
              </a:lnSpc>
              <a:spcBef>
                <a:spcPts val="100"/>
              </a:spcBef>
            </a:pPr>
            <a:r>
              <a:rPr sz="1800" b="1" spc="-5" dirty="0">
                <a:solidFill>
                  <a:srgbClr val="00B0F0"/>
                </a:solidFill>
                <a:latin typeface="Arial" panose="020B0604020202020204"/>
                <a:cs typeface="Arial" panose="020B0604020202020204"/>
              </a:rPr>
              <a:t>CornerNet</a:t>
            </a:r>
            <a:endParaRPr sz="1800" b="1" dirty="0">
              <a:latin typeface="Arial" panose="020B0604020202020204"/>
              <a:cs typeface="Arial" panose="020B0604020202020204"/>
            </a:endParaRPr>
          </a:p>
        </p:txBody>
      </p:sp>
      <p:sp>
        <p:nvSpPr>
          <p:cNvPr id="31" name="object 31"/>
          <p:cNvSpPr txBox="1"/>
          <p:nvPr/>
        </p:nvSpPr>
        <p:spPr>
          <a:xfrm>
            <a:off x="8709917" y="2146037"/>
            <a:ext cx="1765935" cy="2035685"/>
          </a:xfrm>
          <a:prstGeom prst="rect">
            <a:avLst/>
          </a:prstGeom>
        </p:spPr>
        <p:txBody>
          <a:bodyPr vert="horz" wrap="square" lIns="0" tIns="12700" rIns="0" bIns="0" rtlCol="0">
            <a:spAutoFit/>
          </a:bodyPr>
          <a:lstStyle/>
          <a:p>
            <a:pPr marR="30480" algn="ctr">
              <a:lnSpc>
                <a:spcPct val="150000"/>
              </a:lnSpc>
              <a:spcBef>
                <a:spcPts val="100"/>
              </a:spcBef>
            </a:pPr>
            <a:r>
              <a:rPr sz="1800" spc="-5" dirty="0">
                <a:solidFill>
                  <a:srgbClr val="00B050"/>
                </a:solidFill>
                <a:latin typeface="Arial" panose="020B0604020202020204"/>
                <a:cs typeface="Arial" panose="020B0604020202020204"/>
              </a:rPr>
              <a:t>SNIP</a:t>
            </a:r>
            <a:endParaRPr lang="en-US" altLang="zh-CN" sz="1800" spc="-5" dirty="0">
              <a:solidFill>
                <a:srgbClr val="00B050"/>
              </a:solidFill>
              <a:latin typeface="Arial" panose="020B0604020202020204"/>
              <a:cs typeface="Arial" panose="020B0604020202020204"/>
            </a:endParaRPr>
          </a:p>
          <a:p>
            <a:pPr marL="12700" marR="5080" algn="ctr">
              <a:lnSpc>
                <a:spcPct val="150000"/>
              </a:lnSpc>
            </a:pPr>
            <a:r>
              <a:rPr lang="en-US" spc="-5" dirty="0">
                <a:solidFill>
                  <a:srgbClr val="00B050"/>
                </a:solidFill>
                <a:latin typeface="Arial" panose="020B0604020202020204"/>
                <a:cs typeface="Arial" panose="020B0604020202020204"/>
              </a:rPr>
              <a:t>SNIPER</a:t>
            </a:r>
          </a:p>
          <a:p>
            <a:pPr marL="12700" marR="5080" algn="ctr">
              <a:lnSpc>
                <a:spcPct val="150000"/>
              </a:lnSpc>
            </a:pPr>
            <a:r>
              <a:rPr lang="en-US" sz="1800" spc="-5" dirty="0" err="1">
                <a:solidFill>
                  <a:srgbClr val="00B050"/>
                </a:solidFill>
                <a:latin typeface="Arial" panose="020B0604020202020204"/>
                <a:cs typeface="Arial" panose="020B0604020202020204"/>
              </a:rPr>
              <a:t>T</a:t>
            </a:r>
            <a:r>
              <a:rPr lang="en-US" altLang="zh-CN" sz="1800" spc="-5" dirty="0" err="1">
                <a:solidFill>
                  <a:srgbClr val="00B050"/>
                </a:solidFill>
                <a:latin typeface="Arial" panose="020B0604020202020204"/>
                <a:cs typeface="Arial" panose="020B0604020202020204"/>
              </a:rPr>
              <a:t>ridentNet</a:t>
            </a:r>
            <a:endParaRPr lang="en-US" altLang="zh-CN" sz="1800" spc="-5" dirty="0">
              <a:solidFill>
                <a:srgbClr val="00B050"/>
              </a:solidFill>
              <a:latin typeface="Arial" panose="020B0604020202020204"/>
              <a:cs typeface="Arial" panose="020B0604020202020204"/>
            </a:endParaRPr>
          </a:p>
          <a:p>
            <a:pPr marL="12700" marR="5080" algn="ctr">
              <a:lnSpc>
                <a:spcPct val="150000"/>
              </a:lnSpc>
            </a:pPr>
            <a:r>
              <a:rPr lang="en-US" b="1" spc="-5" dirty="0">
                <a:solidFill>
                  <a:srgbClr val="00B050"/>
                </a:solidFill>
                <a:latin typeface="Arial" panose="020B0604020202020204"/>
                <a:cs typeface="Arial" panose="020B0604020202020204"/>
              </a:rPr>
              <a:t>ATSS</a:t>
            </a:r>
          </a:p>
          <a:p>
            <a:pPr marL="12700" marR="5080" algn="ctr">
              <a:lnSpc>
                <a:spcPct val="150000"/>
              </a:lnSpc>
            </a:pPr>
            <a:r>
              <a:rPr lang="en-US" b="1" spc="-5" dirty="0">
                <a:solidFill>
                  <a:srgbClr val="00B050"/>
                </a:solidFill>
                <a:latin typeface="Arial" panose="020B0604020202020204"/>
                <a:cs typeface="Arial" panose="020B0604020202020204"/>
              </a:rPr>
              <a:t>FSAF</a:t>
            </a:r>
            <a:endParaRPr b="1" spc="-5" dirty="0">
              <a:solidFill>
                <a:srgbClr val="00B050"/>
              </a:solidFill>
              <a:latin typeface="Arial" panose="020B0604020202020204"/>
              <a:cs typeface="Arial" panose="020B0604020202020204"/>
            </a:endParaRPr>
          </a:p>
        </p:txBody>
      </p:sp>
      <p:sp>
        <p:nvSpPr>
          <p:cNvPr id="32" name="object 32"/>
          <p:cNvSpPr txBox="1"/>
          <p:nvPr/>
        </p:nvSpPr>
        <p:spPr>
          <a:xfrm>
            <a:off x="11163761" y="5741221"/>
            <a:ext cx="66103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Arial" panose="020B0604020202020204"/>
                <a:cs typeface="Arial" panose="020B0604020202020204"/>
              </a:rPr>
              <a:t>r</a:t>
            </a:r>
            <a:r>
              <a:rPr sz="1800" spc="-5" dirty="0">
                <a:latin typeface="Arial" panose="020B0604020202020204"/>
                <a:cs typeface="Arial" panose="020B0604020202020204"/>
              </a:rPr>
              <a:t>e</a:t>
            </a:r>
            <a:r>
              <a:rPr sz="1800" dirty="0">
                <a:latin typeface="Arial" panose="020B0604020202020204"/>
                <a:cs typeface="Arial" panose="020B0604020202020204"/>
              </a:rPr>
              <a:t>c</a:t>
            </a:r>
            <a:r>
              <a:rPr sz="1800" spc="-5" dirty="0">
                <a:latin typeface="Arial" panose="020B0604020202020204"/>
                <a:cs typeface="Arial" panose="020B0604020202020204"/>
              </a:rPr>
              <a:t>en</a:t>
            </a:r>
            <a:r>
              <a:rPr sz="1800" dirty="0">
                <a:latin typeface="Arial" panose="020B0604020202020204"/>
                <a:cs typeface="Arial" panose="020B0604020202020204"/>
              </a:rPr>
              <a:t>t</a:t>
            </a:r>
            <a:endParaRPr sz="1800">
              <a:latin typeface="Arial" panose="020B0604020202020204"/>
              <a:cs typeface="Arial" panose="020B0604020202020204"/>
            </a:endParaRPr>
          </a:p>
        </p:txBody>
      </p:sp>
      <p:sp>
        <p:nvSpPr>
          <p:cNvPr id="34" name="文本框 33">
            <a:extLst>
              <a:ext uri="{FF2B5EF4-FFF2-40B4-BE49-F238E27FC236}">
                <a16:creationId xmlns:a16="http://schemas.microsoft.com/office/drawing/2014/main" id="{4250E6A3-D302-42A2-B6C5-A241F27011F0}"/>
              </a:ext>
            </a:extLst>
          </p:cNvPr>
          <p:cNvSpPr txBox="1"/>
          <p:nvPr/>
        </p:nvSpPr>
        <p:spPr>
          <a:xfrm>
            <a:off x="697839" y="5926832"/>
            <a:ext cx="1892292" cy="523813"/>
          </a:xfrm>
          <a:prstGeom prst="rect">
            <a:avLst/>
          </a:prstGeom>
          <a:noFill/>
        </p:spPr>
        <p:txBody>
          <a:bodyPr wrap="square" rtlCol="0">
            <a:spAutoFit/>
          </a:bodyPr>
          <a:lstStyle/>
          <a:p>
            <a:endParaRPr lang="zh-CN" altLang="en-US" dirty="0"/>
          </a:p>
        </p:txBody>
      </p:sp>
      <p:sp>
        <p:nvSpPr>
          <p:cNvPr id="35" name="文本占位符 1">
            <a:extLst>
              <a:ext uri="{FF2B5EF4-FFF2-40B4-BE49-F238E27FC236}">
                <a16:creationId xmlns:a16="http://schemas.microsoft.com/office/drawing/2014/main" id="{5638DEFB-27EA-4AF4-A7A6-630B10BEB62E}"/>
              </a:ext>
            </a:extLst>
          </p:cNvPr>
          <p:cNvSpPr txBox="1">
            <a:spLocks/>
          </p:cNvSpPr>
          <p:nvPr/>
        </p:nvSpPr>
        <p:spPr>
          <a:xfrm>
            <a:off x="429109" y="5802690"/>
            <a:ext cx="11686691" cy="1107996"/>
          </a:xfrm>
          <a:prstGeom prst="rect">
            <a:avLst/>
          </a:prstGeom>
        </p:spPr>
        <p:txBody>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indent="-285750">
              <a:buFont typeface="Arial" panose="020B0604020202020204" pitchFamily="34" charset="0"/>
              <a:buChar char="•"/>
            </a:pPr>
            <a:r>
              <a:rPr lang="zh-CN" altLang="en-US" sz="2000" kern="0" dirty="0">
                <a:solidFill>
                  <a:sysClr val="windowText" lastClr="000000"/>
                </a:solidFill>
              </a:rPr>
              <a:t>流程变得越来越</a:t>
            </a:r>
            <a:r>
              <a:rPr lang="zh-CN" altLang="en-US" sz="2000" b="1" kern="0" dirty="0">
                <a:solidFill>
                  <a:srgbClr val="FF0000"/>
                </a:solidFill>
              </a:rPr>
              <a:t>精简，</a:t>
            </a:r>
            <a:r>
              <a:rPr lang="zh-CN" altLang="en-US" sz="2000" kern="0" dirty="0">
                <a:solidFill>
                  <a:sysClr val="windowText" lastClr="000000"/>
                </a:solidFill>
              </a:rPr>
              <a:t>精度越来越</a:t>
            </a:r>
            <a:r>
              <a:rPr lang="zh-CN" altLang="en-US" sz="2000" b="1" kern="0" dirty="0">
                <a:solidFill>
                  <a:srgbClr val="FF0000"/>
                </a:solidFill>
              </a:rPr>
              <a:t>高，</a:t>
            </a:r>
            <a:r>
              <a:rPr lang="zh-CN" altLang="en-US" sz="2000" kern="0" dirty="0">
                <a:solidFill>
                  <a:sysClr val="windowText" lastClr="000000"/>
                </a:solidFill>
              </a:rPr>
              <a:t>速度也越来越</a:t>
            </a:r>
            <a:r>
              <a:rPr lang="zh-CN" altLang="en-US" sz="2000" kern="0" dirty="0">
                <a:solidFill>
                  <a:srgbClr val="FF0000"/>
                </a:solidFill>
              </a:rPr>
              <a:t>快。</a:t>
            </a:r>
            <a:endParaRPr lang="en-US" altLang="zh-CN" sz="2000" kern="0" dirty="0">
              <a:solidFill>
                <a:srgbClr val="FF0000"/>
              </a:solidFill>
            </a:endParaRPr>
          </a:p>
          <a:p>
            <a:pPr marL="285750" indent="-285750">
              <a:buFont typeface="Arial" panose="020B0604020202020204" pitchFamily="34" charset="0"/>
              <a:buChar char="•"/>
            </a:pPr>
            <a:r>
              <a:rPr lang="zh-CN" altLang="en-US" sz="2000" kern="0" dirty="0"/>
              <a:t>目前总的来说</a:t>
            </a:r>
            <a:r>
              <a:rPr lang="en-US" altLang="zh-CN" sz="2000" kern="0" dirty="0"/>
              <a:t>anchor-based</a:t>
            </a:r>
            <a:r>
              <a:rPr lang="zh-CN" altLang="en-US" sz="2000" kern="0" dirty="0"/>
              <a:t>的精度更高一些，</a:t>
            </a:r>
            <a:r>
              <a:rPr lang="en-US" altLang="zh-CN" sz="2000" b="1" kern="0" dirty="0">
                <a:solidFill>
                  <a:srgbClr val="FF0000"/>
                </a:solidFill>
              </a:rPr>
              <a:t>anchor-free</a:t>
            </a:r>
            <a:r>
              <a:rPr lang="zh-CN" altLang="en-US" sz="2000" b="1" kern="0" dirty="0"/>
              <a:t>可能是未来的趋势</a:t>
            </a:r>
            <a:r>
              <a:rPr lang="zh-CN" altLang="en-US" sz="2000" kern="0" dirty="0"/>
              <a:t>。</a:t>
            </a:r>
            <a:endParaRPr lang="en-US" altLang="zh-CN" sz="2000" kern="0" dirty="0"/>
          </a:p>
          <a:p>
            <a:pPr marL="285750" indent="-285750">
              <a:buFont typeface="Arial" panose="020B0604020202020204" pitchFamily="34" charset="0"/>
              <a:buChar char="•"/>
            </a:pPr>
            <a:r>
              <a:rPr lang="zh-CN" altLang="en-US" sz="2000" kern="0" dirty="0"/>
              <a:t>需要解决目标检测中</a:t>
            </a:r>
            <a:r>
              <a:rPr lang="zh-CN" altLang="en-US" sz="2000" b="1" kern="0" dirty="0">
                <a:solidFill>
                  <a:srgbClr val="FF0000"/>
                </a:solidFill>
              </a:rPr>
              <a:t>不平衡问题</a:t>
            </a:r>
            <a:r>
              <a:rPr lang="zh-CN" altLang="en-US" sz="2000" kern="0" dirty="0"/>
              <a:t>是关键，如正负样本不均衡、重叠度分布不平衡、物体尺度不平衡。</a:t>
            </a:r>
            <a:endParaRPr lang="en-US" altLang="zh-CN" sz="2000" kern="0" dirty="0"/>
          </a:p>
          <a:p>
            <a:pPr marL="285750" indent="-285750">
              <a:buFont typeface="Arial" panose="020B0604020202020204" pitchFamily="34" charset="0"/>
              <a:buChar char="•"/>
            </a:pPr>
            <a:endParaRPr lang="zh-CN" altLang="en-US" sz="2000" kern="0" dirty="0"/>
          </a:p>
        </p:txBody>
      </p:sp>
      <p:sp>
        <p:nvSpPr>
          <p:cNvPr id="36" name="文本框 35">
            <a:extLst>
              <a:ext uri="{FF2B5EF4-FFF2-40B4-BE49-F238E27FC236}">
                <a16:creationId xmlns:a16="http://schemas.microsoft.com/office/drawing/2014/main" id="{133F44C7-E61D-455E-82D7-2DDD9D1F5894}"/>
              </a:ext>
            </a:extLst>
          </p:cNvPr>
          <p:cNvSpPr txBox="1"/>
          <p:nvPr/>
        </p:nvSpPr>
        <p:spPr>
          <a:xfrm>
            <a:off x="-41060" y="4688635"/>
            <a:ext cx="6731868" cy="369332"/>
          </a:xfrm>
          <a:prstGeom prst="rect">
            <a:avLst/>
          </a:prstGeom>
          <a:noFill/>
        </p:spPr>
        <p:txBody>
          <a:bodyPr wrap="square" rtlCol="0">
            <a:spAutoFit/>
          </a:bodyPr>
          <a:lstStyle/>
          <a:p>
            <a:r>
              <a:rPr lang="en-US" altLang="zh-CN" spc="-5" dirty="0">
                <a:solidFill>
                  <a:srgbClr val="00B0F0"/>
                </a:solidFill>
                <a:latin typeface="Arial" panose="020B0604020202020204"/>
                <a:cs typeface="Arial" panose="020B0604020202020204"/>
              </a:rPr>
              <a:t>One stage</a:t>
            </a:r>
            <a:r>
              <a:rPr lang="zh-CN" altLang="en-US" spc="-5" dirty="0">
                <a:solidFill>
                  <a:srgbClr val="00B0F0"/>
                </a:solidFill>
                <a:cs typeface="Arial" panose="020B0604020202020204"/>
              </a:rPr>
              <a:t>：</a:t>
            </a:r>
            <a:endParaRPr lang="zh-CN" altLang="en-US" spc="-5" dirty="0">
              <a:solidFill>
                <a:srgbClr val="00B0F0"/>
              </a:solidFill>
              <a:latin typeface="Arial" panose="020B0604020202020204"/>
              <a:cs typeface="Arial" panose="020B0604020202020204"/>
            </a:endParaRPr>
          </a:p>
        </p:txBody>
      </p:sp>
      <p:sp>
        <p:nvSpPr>
          <p:cNvPr id="37" name="文本框 36">
            <a:extLst>
              <a:ext uri="{FF2B5EF4-FFF2-40B4-BE49-F238E27FC236}">
                <a16:creationId xmlns:a16="http://schemas.microsoft.com/office/drawing/2014/main" id="{C2E87CDE-056F-40BF-8F77-ABDD8E9B5DC2}"/>
              </a:ext>
            </a:extLst>
          </p:cNvPr>
          <p:cNvSpPr txBox="1"/>
          <p:nvPr/>
        </p:nvSpPr>
        <p:spPr>
          <a:xfrm>
            <a:off x="-41061" y="1972532"/>
            <a:ext cx="7815060" cy="369332"/>
          </a:xfrm>
          <a:prstGeom prst="rect">
            <a:avLst/>
          </a:prstGeom>
          <a:noFill/>
        </p:spPr>
        <p:txBody>
          <a:bodyPr wrap="square" rtlCol="0">
            <a:spAutoFit/>
          </a:bodyPr>
          <a:lstStyle/>
          <a:p>
            <a:r>
              <a:rPr lang="en-US" altLang="zh-CN" dirty="0">
                <a:solidFill>
                  <a:srgbClr val="00B050"/>
                </a:solidFill>
                <a:latin typeface="Arial" panose="020B0604020202020204"/>
                <a:cs typeface="Arial" panose="020B0604020202020204"/>
              </a:rPr>
              <a:t>Two stage</a:t>
            </a:r>
            <a:r>
              <a:rPr lang="zh-CN" altLang="en-US" dirty="0">
                <a:solidFill>
                  <a:srgbClr val="00B050"/>
                </a:solidFill>
                <a:latin typeface="Arial" panose="020B0604020202020204"/>
                <a:cs typeface="Arial" panose="020B0604020202020204"/>
              </a:rPr>
              <a:t>：</a:t>
            </a:r>
          </a:p>
        </p:txBody>
      </p:sp>
      <p:sp>
        <p:nvSpPr>
          <p:cNvPr id="38" name="object 31">
            <a:extLst>
              <a:ext uri="{FF2B5EF4-FFF2-40B4-BE49-F238E27FC236}">
                <a16:creationId xmlns:a16="http://schemas.microsoft.com/office/drawing/2014/main" id="{3AB62AC9-DAA7-424E-8163-487317C1F160}"/>
              </a:ext>
            </a:extLst>
          </p:cNvPr>
          <p:cNvSpPr txBox="1"/>
          <p:nvPr/>
        </p:nvSpPr>
        <p:spPr>
          <a:xfrm>
            <a:off x="10691160" y="2738898"/>
            <a:ext cx="1765935" cy="805349"/>
          </a:xfrm>
          <a:prstGeom prst="rect">
            <a:avLst/>
          </a:prstGeom>
        </p:spPr>
        <p:txBody>
          <a:bodyPr vert="horz" wrap="square" lIns="0" tIns="12700" rIns="0" bIns="0" rtlCol="0">
            <a:spAutoFit/>
          </a:bodyPr>
          <a:lstStyle/>
          <a:p>
            <a:pPr marR="30480" algn="ctr">
              <a:lnSpc>
                <a:spcPct val="150000"/>
              </a:lnSpc>
              <a:spcBef>
                <a:spcPts val="100"/>
              </a:spcBef>
            </a:pPr>
            <a:r>
              <a:rPr lang="en-US" altLang="zh-CN" spc="-5" dirty="0" err="1">
                <a:solidFill>
                  <a:srgbClr val="00B050"/>
                </a:solidFill>
                <a:latin typeface="Arial" panose="020B0604020202020204"/>
                <a:cs typeface="Arial" panose="020B0604020202020204"/>
              </a:rPr>
              <a:t>Stitcher</a:t>
            </a:r>
            <a:endParaRPr lang="en-US" altLang="zh-CN" spc="-5" dirty="0">
              <a:solidFill>
                <a:srgbClr val="00B050"/>
              </a:solidFill>
              <a:latin typeface="Arial" panose="020B0604020202020204"/>
              <a:cs typeface="Arial" panose="020B0604020202020204"/>
            </a:endParaRPr>
          </a:p>
          <a:p>
            <a:pPr marR="30480" algn="ctr">
              <a:lnSpc>
                <a:spcPct val="150000"/>
              </a:lnSpc>
              <a:spcBef>
                <a:spcPts val="100"/>
              </a:spcBef>
            </a:pPr>
            <a:r>
              <a:rPr lang="en-US" altLang="zh-CN" b="1" spc="-5" dirty="0" err="1">
                <a:solidFill>
                  <a:srgbClr val="00B050"/>
                </a:solidFill>
                <a:latin typeface="Arial" panose="020B0604020202020204"/>
                <a:cs typeface="Arial" panose="020B0604020202020204"/>
              </a:rPr>
              <a:t>RepPoints</a:t>
            </a:r>
            <a:endParaRPr b="1" spc="-5" dirty="0">
              <a:solidFill>
                <a:srgbClr val="00B050"/>
              </a:solidFill>
              <a:latin typeface="Arial" panose="020B0604020202020204"/>
              <a:cs typeface="Arial" panose="020B0604020202020204"/>
            </a:endParaRPr>
          </a:p>
        </p:txBody>
      </p:sp>
      <p:sp>
        <p:nvSpPr>
          <p:cNvPr id="41" name="object 13">
            <a:extLst>
              <a:ext uri="{FF2B5EF4-FFF2-40B4-BE49-F238E27FC236}">
                <a16:creationId xmlns:a16="http://schemas.microsoft.com/office/drawing/2014/main" id="{939917BA-AF4B-48E1-B02C-D7767E476536}"/>
              </a:ext>
            </a:extLst>
          </p:cNvPr>
          <p:cNvSpPr/>
          <p:nvPr/>
        </p:nvSpPr>
        <p:spPr>
          <a:xfrm>
            <a:off x="9688599" y="5037213"/>
            <a:ext cx="148812" cy="173541"/>
          </a:xfrm>
          <a:prstGeom prst="rect">
            <a:avLst/>
          </a:prstGeom>
          <a:blipFill>
            <a:blip r:embed="rId3" cstate="print"/>
            <a:stretch>
              <a:fillRect/>
            </a:stretch>
          </a:blipFill>
        </p:spPr>
        <p:txBody>
          <a:bodyPr wrap="square" lIns="0" tIns="0" rIns="0" bIns="0" rtlCol="0"/>
          <a:lstStyle/>
          <a:p>
            <a:endParaRPr/>
          </a:p>
        </p:txBody>
      </p:sp>
      <p:sp>
        <p:nvSpPr>
          <p:cNvPr id="42" name="object 14">
            <a:extLst>
              <a:ext uri="{FF2B5EF4-FFF2-40B4-BE49-F238E27FC236}">
                <a16:creationId xmlns:a16="http://schemas.microsoft.com/office/drawing/2014/main" id="{2D661A96-9F15-4CD4-BCD3-276D49D85BAA}"/>
              </a:ext>
            </a:extLst>
          </p:cNvPr>
          <p:cNvSpPr/>
          <p:nvPr/>
        </p:nvSpPr>
        <p:spPr>
          <a:xfrm>
            <a:off x="8078467" y="5123985"/>
            <a:ext cx="162265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43" name="object 13">
            <a:extLst>
              <a:ext uri="{FF2B5EF4-FFF2-40B4-BE49-F238E27FC236}">
                <a16:creationId xmlns:a16="http://schemas.microsoft.com/office/drawing/2014/main" id="{774CF064-88C0-4FD6-B463-C1EB8A153ACF}"/>
              </a:ext>
            </a:extLst>
          </p:cNvPr>
          <p:cNvSpPr/>
          <p:nvPr/>
        </p:nvSpPr>
        <p:spPr>
          <a:xfrm>
            <a:off x="11424322" y="5037213"/>
            <a:ext cx="148812" cy="173541"/>
          </a:xfrm>
          <a:prstGeom prst="rect">
            <a:avLst/>
          </a:prstGeom>
          <a:blipFill>
            <a:blip r:embed="rId3" cstate="print"/>
            <a:stretch>
              <a:fillRect/>
            </a:stretch>
          </a:blipFill>
        </p:spPr>
        <p:txBody>
          <a:bodyPr wrap="square" lIns="0" tIns="0" rIns="0" bIns="0" rtlCol="0"/>
          <a:lstStyle/>
          <a:p>
            <a:endParaRPr/>
          </a:p>
        </p:txBody>
      </p:sp>
      <p:sp>
        <p:nvSpPr>
          <p:cNvPr id="44" name="object 14">
            <a:extLst>
              <a:ext uri="{FF2B5EF4-FFF2-40B4-BE49-F238E27FC236}">
                <a16:creationId xmlns:a16="http://schemas.microsoft.com/office/drawing/2014/main" id="{16B6328A-4077-4F5D-80BD-E5D1154CF1DA}"/>
              </a:ext>
            </a:extLst>
          </p:cNvPr>
          <p:cNvSpPr/>
          <p:nvPr/>
        </p:nvSpPr>
        <p:spPr>
          <a:xfrm>
            <a:off x="9814190" y="5123985"/>
            <a:ext cx="162265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45" name="object 21">
            <a:extLst>
              <a:ext uri="{FF2B5EF4-FFF2-40B4-BE49-F238E27FC236}">
                <a16:creationId xmlns:a16="http://schemas.microsoft.com/office/drawing/2014/main" id="{FB4B928F-9012-4948-A178-0046A71652EB}"/>
              </a:ext>
            </a:extLst>
          </p:cNvPr>
          <p:cNvSpPr txBox="1"/>
          <p:nvPr/>
        </p:nvSpPr>
        <p:spPr>
          <a:xfrm>
            <a:off x="9391225" y="5332170"/>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a:t>
            </a:r>
            <a:r>
              <a:rPr lang="en-US" altLang="zh-CN" sz="1800" spc="-5" dirty="0">
                <a:latin typeface="Arial" panose="020B0604020202020204"/>
                <a:cs typeface="Arial" panose="020B0604020202020204"/>
              </a:rPr>
              <a:t>9</a:t>
            </a:r>
            <a:endParaRPr sz="1800" dirty="0">
              <a:latin typeface="Arial" panose="020B0604020202020204"/>
              <a:cs typeface="Arial" panose="020B0604020202020204"/>
            </a:endParaRPr>
          </a:p>
        </p:txBody>
      </p:sp>
      <p:sp>
        <p:nvSpPr>
          <p:cNvPr id="46" name="object 21">
            <a:extLst>
              <a:ext uri="{FF2B5EF4-FFF2-40B4-BE49-F238E27FC236}">
                <a16:creationId xmlns:a16="http://schemas.microsoft.com/office/drawing/2014/main" id="{0E4C9DE1-843E-435B-B903-2992A162109A}"/>
              </a:ext>
            </a:extLst>
          </p:cNvPr>
          <p:cNvSpPr txBox="1"/>
          <p:nvPr/>
        </p:nvSpPr>
        <p:spPr>
          <a:xfrm>
            <a:off x="11163761" y="5332170"/>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a:t>
            </a:r>
            <a:r>
              <a:rPr lang="en-US" altLang="zh-CN" sz="1800" spc="-5" dirty="0">
                <a:latin typeface="Arial" panose="020B0604020202020204"/>
                <a:cs typeface="Arial" panose="020B0604020202020204"/>
              </a:rPr>
              <a:t>20</a:t>
            </a:r>
            <a:endParaRPr sz="1800" dirty="0">
              <a:latin typeface="Arial" panose="020B0604020202020204"/>
              <a:cs typeface="Arial" panose="020B0604020202020204"/>
            </a:endParaRPr>
          </a:p>
        </p:txBody>
      </p:sp>
      <p:sp>
        <p:nvSpPr>
          <p:cNvPr id="47" name="object 31">
            <a:extLst>
              <a:ext uri="{FF2B5EF4-FFF2-40B4-BE49-F238E27FC236}">
                <a16:creationId xmlns:a16="http://schemas.microsoft.com/office/drawing/2014/main" id="{88C00296-D2A0-4012-8EDD-D4207A263AAF}"/>
              </a:ext>
            </a:extLst>
          </p:cNvPr>
          <p:cNvSpPr txBox="1"/>
          <p:nvPr/>
        </p:nvSpPr>
        <p:spPr>
          <a:xfrm>
            <a:off x="10547810" y="4356983"/>
            <a:ext cx="1765935" cy="289823"/>
          </a:xfrm>
          <a:prstGeom prst="rect">
            <a:avLst/>
          </a:prstGeom>
        </p:spPr>
        <p:txBody>
          <a:bodyPr vert="horz" wrap="square" lIns="0" tIns="12700" rIns="0" bIns="0" rtlCol="0">
            <a:spAutoFit/>
          </a:bodyPr>
          <a:lstStyle/>
          <a:p>
            <a:pPr marR="30480" algn="ctr">
              <a:lnSpc>
                <a:spcPct val="100000"/>
              </a:lnSpc>
              <a:spcBef>
                <a:spcPts val="100"/>
              </a:spcBef>
            </a:pPr>
            <a:r>
              <a:rPr lang="en-US" spc="-5" dirty="0">
                <a:solidFill>
                  <a:srgbClr val="00B0F0"/>
                </a:solidFill>
                <a:latin typeface="Arial" panose="020B0604020202020204"/>
                <a:cs typeface="Arial" panose="020B0604020202020204"/>
              </a:rPr>
              <a:t>YOLO4</a:t>
            </a:r>
            <a:endParaRPr spc="-5" dirty="0">
              <a:solidFill>
                <a:srgbClr val="00B0F0"/>
              </a:solidFill>
              <a:latin typeface="Arial" panose="020B0604020202020204"/>
              <a:cs typeface="Arial" panose="020B0604020202020204"/>
            </a:endParaRPr>
          </a:p>
        </p:txBody>
      </p:sp>
    </p:spTree>
    <p:extLst>
      <p:ext uri="{BB962C8B-B14F-4D97-AF65-F5344CB8AC3E}">
        <p14:creationId xmlns:p14="http://schemas.microsoft.com/office/powerpoint/2010/main" val="33311746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893AADB-0E8D-4987-B368-BD426EC66FB6}"/>
              </a:ext>
            </a:extLst>
          </p:cNvPr>
          <p:cNvSpPr>
            <a:spLocks noGrp="1"/>
          </p:cNvSpPr>
          <p:nvPr>
            <p:ph type="body" sz="quarter" idx="13"/>
          </p:nvPr>
        </p:nvSpPr>
        <p:spPr>
          <a:xfrm>
            <a:off x="1066800" y="1953060"/>
            <a:ext cx="9220200" cy="369332"/>
          </a:xfrm>
        </p:spPr>
        <p:txBody>
          <a:bodyPr/>
          <a:lstStyle/>
          <a:p>
            <a:r>
              <a:rPr lang="zh-CN" altLang="en-US" dirty="0"/>
              <a:t>目标检测中存在多种多样的不平衡，这些不平衡会影响最终的检测精度，总结如下：</a:t>
            </a:r>
          </a:p>
        </p:txBody>
      </p:sp>
      <p:sp>
        <p:nvSpPr>
          <p:cNvPr id="3" name="标题 2">
            <a:extLst>
              <a:ext uri="{FF2B5EF4-FFF2-40B4-BE49-F238E27FC236}">
                <a16:creationId xmlns:a16="http://schemas.microsoft.com/office/drawing/2014/main" id="{41771C35-EB93-426A-A706-0516A46BC75E}"/>
              </a:ext>
            </a:extLst>
          </p:cNvPr>
          <p:cNvSpPr>
            <a:spLocks noGrp="1"/>
          </p:cNvSpPr>
          <p:nvPr>
            <p:ph type="title"/>
          </p:nvPr>
        </p:nvSpPr>
        <p:spPr/>
        <p:txBody>
          <a:bodyPr/>
          <a:lstStyle/>
          <a:p>
            <a:r>
              <a:rPr lang="zh-CN" altLang="en-US" dirty="0"/>
              <a:t>目标检测的不平衡总结</a:t>
            </a:r>
          </a:p>
        </p:txBody>
      </p:sp>
      <p:graphicFrame>
        <p:nvGraphicFramePr>
          <p:cNvPr id="9" name="表格 9">
            <a:extLst>
              <a:ext uri="{FF2B5EF4-FFF2-40B4-BE49-F238E27FC236}">
                <a16:creationId xmlns:a16="http://schemas.microsoft.com/office/drawing/2014/main" id="{A0FF87D5-FFC9-4446-A6B3-08CB4A0F8BA7}"/>
              </a:ext>
            </a:extLst>
          </p:cNvPr>
          <p:cNvGraphicFramePr>
            <a:graphicFrameLocks noGrp="1"/>
          </p:cNvGraphicFramePr>
          <p:nvPr>
            <p:extLst>
              <p:ext uri="{D42A27DB-BD31-4B8C-83A1-F6EECF244321}">
                <p14:modId xmlns:p14="http://schemas.microsoft.com/office/powerpoint/2010/main" val="3853885321"/>
              </p:ext>
            </p:extLst>
          </p:nvPr>
        </p:nvGraphicFramePr>
        <p:xfrm>
          <a:off x="1447800" y="3200400"/>
          <a:ext cx="9448800" cy="2895600"/>
        </p:xfrm>
        <a:graphic>
          <a:graphicData uri="http://schemas.openxmlformats.org/drawingml/2006/table">
            <a:tbl>
              <a:tblPr firstRow="1" bandRow="1">
                <a:tableStyleId>{5C22544A-7EE6-4342-B048-85BDC9FD1C3A}</a:tableStyleId>
              </a:tblPr>
              <a:tblGrid>
                <a:gridCol w="2971800">
                  <a:extLst>
                    <a:ext uri="{9D8B030D-6E8A-4147-A177-3AD203B41FA5}">
                      <a16:colId xmlns:a16="http://schemas.microsoft.com/office/drawing/2014/main" val="124469972"/>
                    </a:ext>
                  </a:extLst>
                </a:gridCol>
                <a:gridCol w="6477000">
                  <a:extLst>
                    <a:ext uri="{9D8B030D-6E8A-4147-A177-3AD203B41FA5}">
                      <a16:colId xmlns:a16="http://schemas.microsoft.com/office/drawing/2014/main" val="1647510399"/>
                    </a:ext>
                  </a:extLst>
                </a:gridCol>
              </a:tblGrid>
              <a:tr h="370840">
                <a:tc>
                  <a:txBody>
                    <a:bodyPr/>
                    <a:lstStyle/>
                    <a:p>
                      <a:pPr algn="ctr"/>
                      <a:r>
                        <a:rPr lang="zh-CN" altLang="en-US" sz="2000" dirty="0">
                          <a:solidFill>
                            <a:schemeClr val="tx1"/>
                          </a:solidFill>
                        </a:rPr>
                        <a:t>类别</a:t>
                      </a:r>
                    </a:p>
                  </a:txBody>
                  <a:tcPr>
                    <a:solidFill>
                      <a:srgbClr val="E9EDF4"/>
                    </a:solidFill>
                  </a:tcPr>
                </a:tc>
                <a:tc>
                  <a:txBody>
                    <a:bodyPr/>
                    <a:lstStyle/>
                    <a:p>
                      <a:pPr algn="ctr"/>
                      <a:r>
                        <a:rPr lang="zh-CN" altLang="en-US" sz="2000" dirty="0">
                          <a:solidFill>
                            <a:schemeClr val="tx1"/>
                          </a:solidFill>
                        </a:rPr>
                        <a:t>简述</a:t>
                      </a:r>
                    </a:p>
                  </a:txBody>
                  <a:tcPr>
                    <a:solidFill>
                      <a:srgbClr val="E9EDF4"/>
                    </a:solidFill>
                  </a:tcPr>
                </a:tc>
                <a:extLst>
                  <a:ext uri="{0D108BD9-81ED-4DB2-BD59-A6C34878D82A}">
                    <a16:rowId xmlns:a16="http://schemas.microsoft.com/office/drawing/2014/main" val="2369042796"/>
                  </a:ext>
                </a:extLst>
              </a:tr>
              <a:tr h="370840">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000" kern="0" dirty="0">
                          <a:solidFill>
                            <a:schemeClr val="tx1"/>
                          </a:solidFill>
                          <a:latin typeface="Arial" panose="020B0604020202020204" pitchFamily="34" charset="0"/>
                          <a:cs typeface="Arial" panose="020B0604020202020204" pitchFamily="34" charset="0"/>
                        </a:rPr>
                        <a:t>正负样本不平衡</a:t>
                      </a:r>
                      <a:endParaRPr lang="zh-CN" altLang="en-US" sz="2000" dirty="0">
                        <a:solidFill>
                          <a:schemeClr val="tx1"/>
                        </a:solidFill>
                      </a:endParaRPr>
                    </a:p>
                  </a:txBody>
                  <a:tcPr>
                    <a:solidFill>
                      <a:srgbClr val="E9EDF4"/>
                    </a:solidFill>
                  </a:tcPr>
                </a:tc>
                <a:tc>
                  <a:txBody>
                    <a:bodyPr/>
                    <a:lstStyle/>
                    <a:p>
                      <a:r>
                        <a:rPr lang="zh-CN" altLang="en-US" sz="2000" b="1" kern="0" dirty="0">
                          <a:solidFill>
                            <a:schemeClr val="tx1"/>
                          </a:solidFill>
                          <a:latin typeface="Arial" panose="020B0604020202020204" pitchFamily="34" charset="0"/>
                          <a:cs typeface="Arial" panose="020B0604020202020204" pitchFamily="34" charset="0"/>
                        </a:rPr>
                        <a:t>前景和背景不平衡</a:t>
                      </a:r>
                      <a:r>
                        <a:rPr lang="zh-CN" altLang="en-US" sz="2000" kern="0" dirty="0">
                          <a:solidFill>
                            <a:schemeClr val="tx1"/>
                          </a:solidFill>
                          <a:latin typeface="Arial" panose="020B0604020202020204" pitchFamily="34" charset="0"/>
                          <a:cs typeface="Arial" panose="020B0604020202020204" pitchFamily="34" charset="0"/>
                        </a:rPr>
                        <a:t>、前景中不同类别输入包围框的个数不平衡。</a:t>
                      </a:r>
                      <a:endParaRPr lang="zh-CN" altLang="en-US" sz="2000" dirty="0">
                        <a:solidFill>
                          <a:schemeClr val="tx1"/>
                        </a:solidFill>
                      </a:endParaRPr>
                    </a:p>
                  </a:txBody>
                  <a:tcPr>
                    <a:solidFill>
                      <a:srgbClr val="E9EDF4"/>
                    </a:solidFill>
                  </a:tcPr>
                </a:tc>
                <a:extLst>
                  <a:ext uri="{0D108BD9-81ED-4DB2-BD59-A6C34878D82A}">
                    <a16:rowId xmlns:a16="http://schemas.microsoft.com/office/drawing/2014/main" val="1320799872"/>
                  </a:ext>
                </a:extLst>
              </a:tr>
              <a:tr h="370840">
                <a:tc>
                  <a:txBody>
                    <a:bodyPr/>
                    <a:lstStyle/>
                    <a:p>
                      <a:r>
                        <a:rPr lang="zh-CN" altLang="en-US" sz="2000" kern="0" dirty="0">
                          <a:solidFill>
                            <a:schemeClr val="tx1"/>
                          </a:solidFill>
                        </a:rPr>
                        <a:t>尺度不平衡</a:t>
                      </a:r>
                      <a:endParaRPr lang="zh-CN" altLang="en-US" sz="2000" dirty="0">
                        <a:solidFill>
                          <a:schemeClr val="tx1"/>
                        </a:solidFill>
                      </a:endParaRPr>
                    </a:p>
                  </a:txBody>
                  <a:tcPr>
                    <a:solidFill>
                      <a:srgbClr val="E9EDF4"/>
                    </a:solidFill>
                  </a:tcPr>
                </a:tc>
                <a:tc>
                  <a:txBody>
                    <a:bodyPr/>
                    <a:lstStyle/>
                    <a:p>
                      <a:r>
                        <a:rPr lang="zh-CN" altLang="en-US" sz="2000" b="1" kern="0" dirty="0">
                          <a:solidFill>
                            <a:schemeClr val="tx1"/>
                          </a:solidFill>
                        </a:rPr>
                        <a:t>输入图像和包围框的尺度不平衡</a:t>
                      </a:r>
                      <a:r>
                        <a:rPr lang="zh-CN" altLang="en-US" sz="2000" kern="0" dirty="0">
                          <a:solidFill>
                            <a:schemeClr val="tx1"/>
                          </a:solidFill>
                        </a:rPr>
                        <a:t>，不同特征层对最终结果贡献不平衡。</a:t>
                      </a:r>
                      <a:endParaRPr lang="zh-CN" altLang="en-US" sz="2000" dirty="0">
                        <a:solidFill>
                          <a:schemeClr val="tx1"/>
                        </a:solidFill>
                      </a:endParaRPr>
                    </a:p>
                  </a:txBody>
                  <a:tcPr>
                    <a:solidFill>
                      <a:srgbClr val="E9EDF4"/>
                    </a:solidFill>
                  </a:tcPr>
                </a:tc>
                <a:extLst>
                  <a:ext uri="{0D108BD9-81ED-4DB2-BD59-A6C34878D82A}">
                    <a16:rowId xmlns:a16="http://schemas.microsoft.com/office/drawing/2014/main" val="4094222226"/>
                  </a:ext>
                </a:extLst>
              </a:tr>
              <a:tr h="370840">
                <a:tc>
                  <a:txBody>
                    <a:bodyPr/>
                    <a:lstStyle/>
                    <a:p>
                      <a:r>
                        <a:rPr lang="zh-CN" altLang="en-US" sz="2000" kern="0" dirty="0">
                          <a:solidFill>
                            <a:schemeClr val="tx1"/>
                          </a:solidFill>
                        </a:rPr>
                        <a:t>空间不平衡</a:t>
                      </a:r>
                      <a:endParaRPr lang="zh-CN" altLang="en-US" sz="2000" dirty="0">
                        <a:solidFill>
                          <a:schemeClr val="tx1"/>
                        </a:solidFill>
                      </a:endParaRPr>
                    </a:p>
                  </a:txBody>
                  <a:tcPr>
                    <a:solidFill>
                      <a:srgbClr val="E9EDF4"/>
                    </a:solidFill>
                  </a:tcPr>
                </a:tc>
                <a:tc>
                  <a:txBody>
                    <a:bodyPr/>
                    <a:lstStyle/>
                    <a:p>
                      <a:r>
                        <a:rPr lang="zh-CN" altLang="en-US" sz="2000" b="1" kern="0" dirty="0">
                          <a:solidFill>
                            <a:schemeClr val="tx1"/>
                          </a:solidFill>
                        </a:rPr>
                        <a:t>重叠度分布不平衡</a:t>
                      </a:r>
                      <a:r>
                        <a:rPr lang="zh-CN" altLang="en-US" sz="2000" kern="0" dirty="0">
                          <a:solidFill>
                            <a:schemeClr val="tx1"/>
                          </a:solidFill>
                        </a:rPr>
                        <a:t>、</a:t>
                      </a:r>
                      <a:r>
                        <a:rPr lang="zh-CN" altLang="en-US" sz="2000" b="1" kern="0" dirty="0">
                          <a:solidFill>
                            <a:schemeClr val="tx1"/>
                          </a:solidFill>
                        </a:rPr>
                        <a:t>不同样本对回归损失的贡献不平衡</a:t>
                      </a:r>
                      <a:r>
                        <a:rPr lang="zh-CN" altLang="en-US" sz="2000" kern="0" dirty="0">
                          <a:solidFill>
                            <a:schemeClr val="tx1"/>
                          </a:solidFill>
                        </a:rPr>
                        <a:t>等。</a:t>
                      </a:r>
                      <a:endParaRPr lang="zh-CN" altLang="en-US" sz="2000" dirty="0">
                        <a:solidFill>
                          <a:schemeClr val="tx1"/>
                        </a:solidFill>
                      </a:endParaRPr>
                    </a:p>
                  </a:txBody>
                  <a:tcPr>
                    <a:solidFill>
                      <a:srgbClr val="E9EDF4"/>
                    </a:solidFill>
                  </a:tcPr>
                </a:tc>
                <a:extLst>
                  <a:ext uri="{0D108BD9-81ED-4DB2-BD59-A6C34878D82A}">
                    <a16:rowId xmlns:a16="http://schemas.microsoft.com/office/drawing/2014/main" val="3293708166"/>
                  </a:ext>
                </a:extLst>
              </a:tr>
              <a:tr h="370840">
                <a:tc>
                  <a:txBody>
                    <a:bodyPr/>
                    <a:lstStyle/>
                    <a:p>
                      <a:r>
                        <a:rPr lang="zh-CN" altLang="en-US" sz="2000" kern="0" dirty="0">
                          <a:solidFill>
                            <a:schemeClr val="tx1"/>
                          </a:solidFill>
                        </a:rPr>
                        <a:t>目标函数不平衡</a:t>
                      </a:r>
                      <a:endParaRPr lang="zh-CN" altLang="en-US" sz="2000" dirty="0">
                        <a:solidFill>
                          <a:schemeClr val="tx1"/>
                        </a:solidFill>
                      </a:endParaRPr>
                    </a:p>
                  </a:txBody>
                  <a:tcPr>
                    <a:solidFill>
                      <a:srgbClr val="E9EDF4"/>
                    </a:solidFill>
                  </a:tcPr>
                </a:tc>
                <a:tc>
                  <a:txBody>
                    <a:bodyPr/>
                    <a:lstStyle/>
                    <a:p>
                      <a:r>
                        <a:rPr lang="zh-CN" altLang="en-US" sz="2000" b="1" kern="0" dirty="0">
                          <a:solidFill>
                            <a:schemeClr val="tx1"/>
                          </a:solidFill>
                        </a:rPr>
                        <a:t>不同任务（比如回归和分类）对全局损失的贡献</a:t>
                      </a:r>
                      <a:r>
                        <a:rPr lang="zh-CN" altLang="en-US" sz="2000" kern="0" dirty="0">
                          <a:solidFill>
                            <a:schemeClr val="tx1"/>
                          </a:solidFill>
                        </a:rPr>
                        <a:t>不平衡。</a:t>
                      </a:r>
                      <a:endParaRPr lang="zh-CN" altLang="en-US" sz="2000" dirty="0">
                        <a:solidFill>
                          <a:schemeClr val="tx1"/>
                        </a:solidFill>
                      </a:endParaRPr>
                    </a:p>
                  </a:txBody>
                  <a:tcPr>
                    <a:solidFill>
                      <a:srgbClr val="E9EDF4"/>
                    </a:solidFill>
                  </a:tcPr>
                </a:tc>
                <a:extLst>
                  <a:ext uri="{0D108BD9-81ED-4DB2-BD59-A6C34878D82A}">
                    <a16:rowId xmlns:a16="http://schemas.microsoft.com/office/drawing/2014/main" val="931314410"/>
                  </a:ext>
                </a:extLst>
              </a:tr>
            </a:tbl>
          </a:graphicData>
        </a:graphic>
      </p:graphicFrame>
    </p:spTree>
    <p:extLst>
      <p:ext uri="{BB962C8B-B14F-4D97-AF65-F5344CB8AC3E}">
        <p14:creationId xmlns:p14="http://schemas.microsoft.com/office/powerpoint/2010/main" val="1742305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18A4BD-2AE7-4879-9F24-9F0CAED23AB8}"/>
              </a:ext>
            </a:extLst>
          </p:cNvPr>
          <p:cNvSpPr>
            <a:spLocks noGrp="1"/>
          </p:cNvSpPr>
          <p:nvPr>
            <p:ph type="title"/>
          </p:nvPr>
        </p:nvSpPr>
        <p:spPr>
          <a:xfrm>
            <a:off x="990600" y="1066800"/>
            <a:ext cx="5105400" cy="492125"/>
          </a:xfrm>
        </p:spPr>
        <p:txBody>
          <a:bodyPr/>
          <a:lstStyle/>
          <a:p>
            <a:r>
              <a:rPr lang="zh-CN" altLang="en-US" dirty="0"/>
              <a:t>基于</a:t>
            </a:r>
            <a:r>
              <a:rPr lang="en-US" altLang="zh-CN" dirty="0"/>
              <a:t>anchor based</a:t>
            </a:r>
            <a:r>
              <a:rPr lang="zh-CN" altLang="en-US" dirty="0"/>
              <a:t>的改进</a:t>
            </a:r>
            <a:br>
              <a:rPr lang="zh-CN" altLang="en-US" dirty="0">
                <a:solidFill>
                  <a:srgbClr val="000000"/>
                </a:solidFill>
                <a:latin typeface="宋体" panose="02010600030101010101" pitchFamily="2" charset="-122"/>
                <a:ea typeface="宋体" panose="02010600030101010101" pitchFamily="2" charset="-122"/>
              </a:rPr>
            </a:br>
            <a:endParaRPr lang="zh-CN" altLang="en-US" dirty="0"/>
          </a:p>
        </p:txBody>
      </p:sp>
      <p:graphicFrame>
        <p:nvGraphicFramePr>
          <p:cNvPr id="8" name="表格 7">
            <a:extLst>
              <a:ext uri="{FF2B5EF4-FFF2-40B4-BE49-F238E27FC236}">
                <a16:creationId xmlns:a16="http://schemas.microsoft.com/office/drawing/2014/main" id="{5620D6EC-E9B7-41BB-89F3-3B4E7616498E}"/>
              </a:ext>
            </a:extLst>
          </p:cNvPr>
          <p:cNvGraphicFramePr>
            <a:graphicFrameLocks noGrp="1"/>
          </p:cNvGraphicFramePr>
          <p:nvPr>
            <p:extLst>
              <p:ext uri="{D42A27DB-BD31-4B8C-83A1-F6EECF244321}">
                <p14:modId xmlns:p14="http://schemas.microsoft.com/office/powerpoint/2010/main" val="3501346178"/>
              </p:ext>
            </p:extLst>
          </p:nvPr>
        </p:nvGraphicFramePr>
        <p:xfrm>
          <a:off x="159543" y="1624330"/>
          <a:ext cx="11872914" cy="5141606"/>
        </p:xfrm>
        <a:graphic>
          <a:graphicData uri="http://schemas.openxmlformats.org/drawingml/2006/table">
            <a:tbl>
              <a:tblPr>
                <a:tableStyleId>{5C22544A-7EE6-4342-B048-85BDC9FD1C3A}</a:tableStyleId>
              </a:tblPr>
              <a:tblGrid>
                <a:gridCol w="1130073">
                  <a:extLst>
                    <a:ext uri="{9D8B030D-6E8A-4147-A177-3AD203B41FA5}">
                      <a16:colId xmlns:a16="http://schemas.microsoft.com/office/drawing/2014/main" val="2592151979"/>
                    </a:ext>
                  </a:extLst>
                </a:gridCol>
                <a:gridCol w="1754712">
                  <a:extLst>
                    <a:ext uri="{9D8B030D-6E8A-4147-A177-3AD203B41FA5}">
                      <a16:colId xmlns:a16="http://schemas.microsoft.com/office/drawing/2014/main" val="4193133062"/>
                    </a:ext>
                  </a:extLst>
                </a:gridCol>
                <a:gridCol w="3287168">
                  <a:extLst>
                    <a:ext uri="{9D8B030D-6E8A-4147-A177-3AD203B41FA5}">
                      <a16:colId xmlns:a16="http://schemas.microsoft.com/office/drawing/2014/main" val="3586397493"/>
                    </a:ext>
                  </a:extLst>
                </a:gridCol>
                <a:gridCol w="5700961">
                  <a:extLst>
                    <a:ext uri="{9D8B030D-6E8A-4147-A177-3AD203B41FA5}">
                      <a16:colId xmlns:a16="http://schemas.microsoft.com/office/drawing/2014/main" val="691388263"/>
                    </a:ext>
                  </a:extLst>
                </a:gridCol>
              </a:tblGrid>
              <a:tr h="271149">
                <a:tc>
                  <a:txBody>
                    <a:bodyPr/>
                    <a:lstStyle/>
                    <a:p>
                      <a:pPr algn="l" fontAlgn="ctr"/>
                      <a:r>
                        <a:rPr lang="zh-CN" altLang="en-US" sz="1800" u="none" strike="noStrike" dirty="0">
                          <a:effectLst/>
                        </a:rPr>
                        <a:t>角度</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zh-CN" altLang="en-US" sz="1800" u="none" strike="noStrike" dirty="0">
                          <a:effectLst/>
                        </a:rPr>
                        <a:t>论文</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a:effectLst/>
                        </a:rPr>
                        <a:t>mAP</a:t>
                      </a:r>
                      <a:endParaRPr lang="en-US" sz="1800" b="0" i="0" u="none" strike="noStrike">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zh-CN" altLang="en-US" sz="1800" u="none" strike="noStrike" dirty="0">
                          <a:effectLst/>
                        </a:rPr>
                        <a:t>工作阐述</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extLst>
                  <a:ext uri="{0D108BD9-81ED-4DB2-BD59-A6C34878D82A}">
                    <a16:rowId xmlns:a16="http://schemas.microsoft.com/office/drawing/2014/main" val="1837499927"/>
                  </a:ext>
                </a:extLst>
              </a:tr>
              <a:tr h="800702">
                <a:tc>
                  <a:txBody>
                    <a:bodyPr/>
                    <a:lstStyle/>
                    <a:p>
                      <a:pPr algn="l" fontAlgn="ctr"/>
                      <a:r>
                        <a:rPr lang="zh-CN" altLang="en-US" sz="2000" b="1" u="none" strike="noStrike" dirty="0">
                          <a:effectLst/>
                        </a:rPr>
                        <a:t>数据层面</a:t>
                      </a:r>
                      <a:endParaRPr lang="zh-CN" altLang="en-US" sz="2000" b="1"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err="1">
                          <a:solidFill>
                            <a:srgbClr val="00B050"/>
                          </a:solidFill>
                          <a:effectLst/>
                        </a:rPr>
                        <a:t>Stitcher</a:t>
                      </a:r>
                      <a:endParaRPr lang="en-US" sz="1800" b="0" i="0" u="none" strike="noStrike" dirty="0">
                        <a:solidFill>
                          <a:srgbClr val="00B05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a:effectLst/>
                        </a:rPr>
                        <a:t>41.3(Res-101-FPN)</a:t>
                      </a: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altLang="zh-CN" sz="1800" u="none" strike="noStrike" dirty="0" err="1">
                          <a:effectLst/>
                        </a:rPr>
                        <a:t>Stitcher</a:t>
                      </a:r>
                      <a:r>
                        <a:rPr lang="en-US" altLang="zh-CN" sz="1800" u="none" strike="noStrike" dirty="0">
                          <a:effectLst/>
                        </a:rPr>
                        <a:t> = </a:t>
                      </a:r>
                      <a:r>
                        <a:rPr lang="zh-CN" altLang="en-US" sz="1800" u="none" strike="noStrike" dirty="0">
                          <a:effectLst/>
                        </a:rPr>
                        <a:t>利用单张图片中小目标</a:t>
                      </a:r>
                      <a:r>
                        <a:rPr lang="en-US" altLang="zh-CN" sz="1800" u="none" strike="noStrike" dirty="0">
                          <a:effectLst/>
                        </a:rPr>
                        <a:t>loss</a:t>
                      </a:r>
                      <a:r>
                        <a:rPr lang="zh-CN" altLang="en-US" sz="1800" u="none" strike="noStrike" dirty="0">
                          <a:effectLst/>
                        </a:rPr>
                        <a:t>的阈值，</a:t>
                      </a:r>
                      <a:r>
                        <a:rPr lang="zh-CN" altLang="en-US" sz="1800" b="1" u="none" strike="noStrike" dirty="0">
                          <a:effectLst/>
                        </a:rPr>
                        <a:t>将大中目标转换中小目标，重新加入训练</a:t>
                      </a:r>
                      <a:r>
                        <a:rPr lang="zh-CN" altLang="en-US" sz="1800" u="none" strike="noStrike" dirty="0">
                          <a:effectLst/>
                        </a:rPr>
                        <a:t>。</a:t>
                      </a:r>
                      <a:r>
                        <a:rPr lang="en-US" altLang="zh-CN" sz="1800" u="none" strike="noStrike" dirty="0">
                          <a:effectLst/>
                        </a:rPr>
                        <a:t>(</a:t>
                      </a:r>
                      <a:r>
                        <a:rPr lang="zh-CN" altLang="en-US" sz="1800" u="none" strike="noStrike" dirty="0">
                          <a:effectLst/>
                        </a:rPr>
                        <a:t>相当于数据增广</a:t>
                      </a:r>
                      <a:r>
                        <a:rPr lang="en-US" altLang="zh-CN" sz="1800" u="none" strike="noStrike" dirty="0">
                          <a:effectLst/>
                        </a:rPr>
                        <a:t>)</a:t>
                      </a:r>
                      <a:br>
                        <a:rPr lang="en-US" altLang="zh-CN" sz="1800" u="none" strike="noStrike" dirty="0">
                          <a:effectLst/>
                        </a:rPr>
                      </a:b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extLst>
                  <a:ext uri="{0D108BD9-81ED-4DB2-BD59-A6C34878D82A}">
                    <a16:rowId xmlns:a16="http://schemas.microsoft.com/office/drawing/2014/main" val="3784749908"/>
                  </a:ext>
                </a:extLst>
              </a:tr>
              <a:tr h="1321208">
                <a:tc rowSpan="4">
                  <a:txBody>
                    <a:bodyPr/>
                    <a:lstStyle/>
                    <a:p>
                      <a:pPr algn="l" fontAlgn="ctr"/>
                      <a:r>
                        <a:rPr lang="zh-CN" altLang="en-US" sz="2000" b="1" u="none" strike="noStrike" dirty="0">
                          <a:effectLst/>
                        </a:rPr>
                        <a:t>网络层面</a:t>
                      </a:r>
                      <a:endParaRPr lang="zh-CN" altLang="en-US" sz="2000" b="1"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a:solidFill>
                            <a:srgbClr val="00B050"/>
                          </a:solidFill>
                          <a:effectLst/>
                        </a:rPr>
                        <a:t>FPN</a:t>
                      </a:r>
                      <a:endParaRPr lang="en-US" sz="1800" b="0" i="0" u="none" strike="noStrike" dirty="0">
                        <a:solidFill>
                          <a:srgbClr val="00B05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altLang="zh-CN" sz="1800" u="none" strike="noStrike" dirty="0">
                          <a:effectLst/>
                        </a:rPr>
                        <a:t>36.2</a:t>
                      </a: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solidFill>
                      <a:srgbClr val="E9EDF4"/>
                    </a:solidFill>
                  </a:tcPr>
                </a:tc>
                <a:tc>
                  <a:txBody>
                    <a:bodyPr/>
                    <a:lstStyle/>
                    <a:p>
                      <a:pPr algn="l" fontAlgn="ctr"/>
                      <a:r>
                        <a:rPr lang="zh-CN" altLang="en-US" sz="1800" b="1" u="none" strike="noStrike" dirty="0">
                          <a:effectLst/>
                        </a:rPr>
                        <a:t>采用多尺度特征融合</a:t>
                      </a:r>
                      <a:r>
                        <a:rPr lang="en-US" altLang="zh-CN" sz="1800" u="none" strike="noStrike" dirty="0">
                          <a:effectLst/>
                        </a:rPr>
                        <a:t>(</a:t>
                      </a:r>
                      <a:r>
                        <a:rPr lang="zh-CN" altLang="en-US" sz="1800" u="none" strike="noStrike" dirty="0">
                          <a:effectLst/>
                        </a:rPr>
                        <a:t>在当前层进行卷积操作之前，将上一层的特征图上采样与当前层的特征图相加，即通过对上一层特征上采样与浅层特征做融合得到深层特征</a:t>
                      </a:r>
                      <a:r>
                        <a:rPr lang="en-US" altLang="zh-CN" sz="1800" u="none" strike="noStrike" dirty="0">
                          <a:effectLst/>
                        </a:rPr>
                        <a:t>)</a:t>
                      </a:r>
                      <a:r>
                        <a:rPr lang="zh-CN" altLang="en-US" sz="1800" u="none" strike="noStrike" dirty="0">
                          <a:effectLst/>
                        </a:rPr>
                        <a:t>方式进行预测。</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extLst>
                  <a:ext uri="{0D108BD9-81ED-4DB2-BD59-A6C34878D82A}">
                    <a16:rowId xmlns:a16="http://schemas.microsoft.com/office/drawing/2014/main" val="3433748500"/>
                  </a:ext>
                </a:extLst>
              </a:tr>
              <a:tr h="1065478">
                <a:tc vMerge="1">
                  <a:txBody>
                    <a:bodyPr/>
                    <a:lstStyle/>
                    <a:p>
                      <a:pPr algn="l" fontAlgn="ctr"/>
                      <a:endParaRPr lang="zh-CN" altLang="en-US" sz="1800" b="1"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kern="1200" dirty="0" err="1">
                          <a:solidFill>
                            <a:srgbClr val="00B0F0"/>
                          </a:solidFill>
                        </a:rPr>
                        <a:t>R</a:t>
                      </a:r>
                      <a:r>
                        <a:rPr lang="en-US" altLang="zh-CN" sz="1800" kern="1200" dirty="0" err="1">
                          <a:solidFill>
                            <a:srgbClr val="00B0F0"/>
                          </a:solidFill>
                        </a:rPr>
                        <a:t>etinaNet</a:t>
                      </a:r>
                      <a:endParaRPr lang="en-US" sz="1800" kern="1200" dirty="0">
                        <a:solidFill>
                          <a:srgbClr val="00B0F0"/>
                        </a:solidFill>
                        <a:latin typeface="Arial" panose="020B0604020202020204"/>
                        <a:ea typeface="+mn-ea"/>
                        <a:cs typeface="Arial" panose="020B0604020202020204"/>
                      </a:endParaRPr>
                    </a:p>
                  </a:txBody>
                  <a:tcPr marL="6602" marR="6602" marT="6602" marB="0" anchor="ctr"/>
                </a:tc>
                <a:tc>
                  <a:txBody>
                    <a:bodyPr/>
                    <a:lstStyle/>
                    <a:p>
                      <a:pPr algn="l" fontAlgn="ctr"/>
                      <a:r>
                        <a:rPr lang="en-US" altLang="zh-CN" sz="1800" b="1" u="none" strike="noStrike" dirty="0">
                          <a:solidFill>
                            <a:srgbClr val="000000"/>
                          </a:solidFill>
                          <a:effectLst/>
                        </a:rPr>
                        <a:t>40.8</a:t>
                      </a:r>
                      <a:r>
                        <a:rPr lang="en-US" altLang="zh-CN" sz="1800" b="0" u="none" strike="noStrike" dirty="0">
                          <a:solidFill>
                            <a:srgbClr val="000000"/>
                          </a:solidFill>
                          <a:effectLst/>
                        </a:rPr>
                        <a:t>(ResNeXt-101-FPN)</a:t>
                      </a: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zh-CN" altLang="en-US" sz="1800" b="1" u="none" strike="noStrike" dirty="0">
                          <a:solidFill>
                            <a:schemeClr val="dk1"/>
                          </a:solidFill>
                          <a:effectLst/>
                        </a:rPr>
                        <a:t>重塑交叉熵损失的标准</a:t>
                      </a:r>
                      <a:r>
                        <a:rPr lang="zh-CN" altLang="en-US" sz="1800" u="none" strike="noStrike" dirty="0">
                          <a:solidFill>
                            <a:schemeClr val="dk1"/>
                          </a:solidFill>
                          <a:effectLst/>
                        </a:rPr>
                        <a:t>来解决类别不平衡的问题，该函数</a:t>
                      </a:r>
                      <a:r>
                        <a:rPr lang="zh-CN" altLang="en-US" sz="1800" b="1" u="none" strike="noStrike" dirty="0">
                          <a:solidFill>
                            <a:schemeClr val="dk1"/>
                          </a:solidFill>
                          <a:effectLst/>
                        </a:rPr>
                        <a:t>通过减少容易分类的样本的权重，使得模型在训练时更专注难分类的样本</a:t>
                      </a:r>
                      <a:r>
                        <a:rPr lang="zh-CN" altLang="en-US" sz="1800" u="none" strike="noStrike" dirty="0">
                          <a:solidFill>
                            <a:schemeClr val="dk1"/>
                          </a:solidFill>
                          <a:effectLst/>
                        </a:rPr>
                        <a:t>，从而改善样本的类别不均衡问题，改善模型的优化方向。</a:t>
                      </a:r>
                      <a:endParaRPr lang="zh-CN" altLang="en-US" sz="1800" u="none" strike="noStrike" dirty="0">
                        <a:solidFill>
                          <a:schemeClr val="dk1"/>
                        </a:solidFill>
                        <a:effectLst/>
                        <a:latin typeface="+mn-lt"/>
                        <a:ea typeface="+mn-ea"/>
                        <a:cs typeface="+mn-cs"/>
                      </a:endParaRPr>
                    </a:p>
                  </a:txBody>
                  <a:tcPr marL="6602" marR="6602" marT="6602" marB="0" anchor="ctr"/>
                </a:tc>
                <a:extLst>
                  <a:ext uri="{0D108BD9-81ED-4DB2-BD59-A6C34878D82A}">
                    <a16:rowId xmlns:a16="http://schemas.microsoft.com/office/drawing/2014/main" val="1545607459"/>
                  </a:ext>
                </a:extLst>
              </a:tr>
              <a:tr h="663458">
                <a:tc vMerge="1">
                  <a:txBody>
                    <a:bodyPr/>
                    <a:lstStyle/>
                    <a:p>
                      <a:pPr algn="l" fontAlgn="ct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err="1">
                          <a:solidFill>
                            <a:srgbClr val="00B050"/>
                          </a:solidFill>
                          <a:effectLst/>
                        </a:rPr>
                        <a:t>TridentNet</a:t>
                      </a:r>
                      <a:endParaRPr lang="en-US" sz="1800" b="0" i="0" u="none" strike="noStrike" dirty="0">
                        <a:solidFill>
                          <a:srgbClr val="00B05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a:effectLst/>
                        </a:rPr>
                        <a:t>48.4(ResNet-101-Deformable )</a:t>
                      </a: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zh-CN" altLang="en-US" sz="1800" u="none" strike="noStrike" dirty="0">
                          <a:effectLst/>
                        </a:rPr>
                        <a:t>对同一物体</a:t>
                      </a:r>
                      <a:r>
                        <a:rPr lang="zh-CN" altLang="en-US" sz="1800" b="1" u="none" strike="noStrike" dirty="0">
                          <a:effectLst/>
                        </a:rPr>
                        <a:t>使用不同大小的感受野来实现数据增广 </a:t>
                      </a:r>
                      <a:r>
                        <a:rPr lang="en-US" altLang="zh-CN" sz="1800" u="none" strike="noStrike" dirty="0">
                          <a:effectLst/>
                        </a:rPr>
                        <a:t>+ </a:t>
                      </a:r>
                      <a:r>
                        <a:rPr lang="zh-CN" altLang="en-US" sz="1800" u="none" strike="noStrike" dirty="0">
                          <a:effectLst/>
                        </a:rPr>
                        <a:t>共享权重参数带来对各种尺度适应性。</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extLst>
                  <a:ext uri="{0D108BD9-81ED-4DB2-BD59-A6C34878D82A}">
                    <a16:rowId xmlns:a16="http://schemas.microsoft.com/office/drawing/2014/main" val="259336998"/>
                  </a:ext>
                </a:extLst>
              </a:tr>
              <a:tr h="942574">
                <a:tc vMerge="1">
                  <a:txBody>
                    <a:bodyPr/>
                    <a:lstStyle/>
                    <a:p>
                      <a:pPr algn="l" fontAlgn="ct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a:solidFill>
                            <a:srgbClr val="00B050"/>
                          </a:solidFill>
                          <a:effectLst/>
                        </a:rPr>
                        <a:t>Adaptive Training Sample Selection</a:t>
                      </a:r>
                      <a:endParaRPr lang="en-US" sz="1800" b="0" i="0" u="none" strike="noStrike" dirty="0">
                        <a:solidFill>
                          <a:srgbClr val="00B05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a:effectLst/>
                        </a:rPr>
                        <a:t>50.7((Multi-scale testing)</a:t>
                      </a: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altLang="zh-CN" sz="1800" u="none" strike="noStrike" dirty="0">
                          <a:effectLst/>
                        </a:rPr>
                        <a:t>ATSS=</a:t>
                      </a:r>
                      <a:r>
                        <a:rPr lang="zh-CN" altLang="en-US" sz="1800" u="none" strike="noStrike" dirty="0">
                          <a:effectLst/>
                        </a:rPr>
                        <a:t>自适应样本选择</a:t>
                      </a:r>
                      <a:r>
                        <a:rPr lang="en-US" altLang="zh-CN" sz="1800" u="none" strike="noStrike" dirty="0">
                          <a:effectLst/>
                        </a:rPr>
                        <a:t>(</a:t>
                      </a:r>
                      <a:r>
                        <a:rPr lang="zh-CN" altLang="en-US" sz="1800" b="1" u="none" strike="noStrike" dirty="0">
                          <a:effectLst/>
                        </a:rPr>
                        <a:t>根据自适应阈值</a:t>
                      </a:r>
                      <a:r>
                        <a:rPr lang="en-US" altLang="zh-CN" sz="1800" b="1" u="none" strike="noStrike" dirty="0" err="1">
                          <a:effectLst/>
                        </a:rPr>
                        <a:t>tg</a:t>
                      </a:r>
                      <a:r>
                        <a:rPr lang="en-US" altLang="zh-CN" sz="1800" b="1" u="none" strike="noStrike" dirty="0">
                          <a:effectLst/>
                        </a:rPr>
                        <a:t> = mg + vg</a:t>
                      </a:r>
                      <a:r>
                        <a:rPr lang="zh-CN" altLang="en-US" sz="1800" b="1" u="none" strike="noStrike" dirty="0">
                          <a:effectLst/>
                        </a:rPr>
                        <a:t>，动态调整重叠度阈值</a:t>
                      </a:r>
                      <a:r>
                        <a:rPr lang="zh-CN" altLang="en-US" sz="1800" u="none" strike="noStrike" dirty="0">
                          <a:effectLst/>
                        </a:rPr>
                        <a:t>。</a:t>
                      </a: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extLst>
                  <a:ext uri="{0D108BD9-81ED-4DB2-BD59-A6C34878D82A}">
                    <a16:rowId xmlns:a16="http://schemas.microsoft.com/office/drawing/2014/main" val="4090991586"/>
                  </a:ext>
                </a:extLst>
              </a:tr>
            </a:tbl>
          </a:graphicData>
        </a:graphic>
      </p:graphicFrame>
    </p:spTree>
    <p:extLst>
      <p:ext uri="{BB962C8B-B14F-4D97-AF65-F5344CB8AC3E}">
        <p14:creationId xmlns:p14="http://schemas.microsoft.com/office/powerpoint/2010/main" val="34102868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10458</TotalTime>
  <Words>2956</Words>
  <Application>Microsoft Office PowerPoint</Application>
  <PresentationFormat>宽屏</PresentationFormat>
  <Paragraphs>328</Paragraphs>
  <Slides>31</Slides>
  <Notes>5</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31</vt:i4>
      </vt:variant>
    </vt:vector>
  </HeadingPairs>
  <TitlesOfParts>
    <vt:vector size="40" baseType="lpstr">
      <vt:lpstr>Microsoft JhengHei UI</vt:lpstr>
      <vt:lpstr>等线</vt:lpstr>
      <vt:lpstr>宋体</vt:lpstr>
      <vt:lpstr>微软雅黑</vt:lpstr>
      <vt:lpstr>Arial</vt:lpstr>
      <vt:lpstr>Century Schoolbook</vt:lpstr>
      <vt:lpstr>Consolas</vt:lpstr>
      <vt:lpstr>Times New Roman</vt:lpstr>
      <vt:lpstr>Office Theme</vt:lpstr>
      <vt:lpstr>Hello，炼丹师</vt:lpstr>
      <vt:lpstr>自我介绍</vt:lpstr>
      <vt:lpstr>PowerPoint 演示文稿</vt:lpstr>
      <vt:lpstr>PowerPoint 演示文稿</vt:lpstr>
      <vt:lpstr>学习成绩</vt:lpstr>
      <vt:lpstr>PowerPoint 演示文稿</vt:lpstr>
      <vt:lpstr>PowerPoint 演示文稿</vt:lpstr>
      <vt:lpstr>目标检测的不平衡总结</vt:lpstr>
      <vt:lpstr>基于anchor based的改进 </vt:lpstr>
      <vt:lpstr>基于anchor free的改进</vt:lpstr>
      <vt:lpstr>AnchorFitted： 反馈驱动目标检测anchor仲裁者</vt:lpstr>
      <vt:lpstr>猜想实验</vt:lpstr>
      <vt:lpstr>猜想实验</vt:lpstr>
      <vt:lpstr>PowerPoint 演示文稿</vt:lpstr>
      <vt:lpstr>PowerPoint 演示文稿</vt:lpstr>
      <vt:lpstr>PowerPoint 演示文稿</vt:lpstr>
      <vt:lpstr>Anchorfitted module</vt:lpstr>
      <vt:lpstr>Group 重叠度 Balance sampling </vt:lpstr>
      <vt:lpstr>PowerPoint 演示文稿</vt:lpstr>
      <vt:lpstr>PowerPoint 演示文稿</vt:lpstr>
      <vt:lpstr>PowerPoint 演示文稿</vt:lpstr>
      <vt:lpstr>基于能量福利函数的传感网络节能路由算法 </vt:lpstr>
      <vt:lpstr>PowerPoint 演示文稿</vt:lpstr>
      <vt:lpstr>科研成果</vt:lpstr>
      <vt:lpstr>荣誉</vt:lpstr>
      <vt:lpstr>竞赛获奖</vt:lpstr>
      <vt:lpstr>PowerPoint 演示文稿</vt:lpstr>
      <vt:lpstr>兴趣爱好</vt:lpstr>
      <vt:lpstr>PowerPoint 演示文稿</vt:lpstr>
      <vt:lpstr>未来工作计划</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Recent Progress in Object Detection</dc:title>
  <dc:creator>ModestYjx</dc:creator>
  <cp:lastModifiedBy>929604665@qq.com</cp:lastModifiedBy>
  <cp:revision>1932</cp:revision>
  <cp:lastPrinted>2020-05-30T03:24:56Z</cp:lastPrinted>
  <dcterms:created xsi:type="dcterms:W3CDTF">2020-04-13T04:55:00Z</dcterms:created>
  <dcterms:modified xsi:type="dcterms:W3CDTF">2020-07-10T05:46:14Z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